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51" r:id="rId2"/>
    <p:sldId id="281" r:id="rId3"/>
    <p:sldId id="282" r:id="rId4"/>
    <p:sldId id="350" r:id="rId5"/>
    <p:sldId id="283" r:id="rId6"/>
    <p:sldId id="323" r:id="rId7"/>
    <p:sldId id="326" r:id="rId8"/>
    <p:sldId id="332" r:id="rId9"/>
    <p:sldId id="331" r:id="rId10"/>
    <p:sldId id="335" r:id="rId11"/>
    <p:sldId id="334" r:id="rId12"/>
    <p:sldId id="285" r:id="rId13"/>
    <p:sldId id="356" r:id="rId14"/>
    <p:sldId id="259" r:id="rId15"/>
    <p:sldId id="336" r:id="rId16"/>
    <p:sldId id="286" r:id="rId17"/>
    <p:sldId id="261" r:id="rId18"/>
    <p:sldId id="325" r:id="rId19"/>
    <p:sldId id="262" r:id="rId20"/>
    <p:sldId id="263" r:id="rId21"/>
    <p:sldId id="337" r:id="rId22"/>
    <p:sldId id="264" r:id="rId23"/>
    <p:sldId id="266" r:id="rId24"/>
    <p:sldId id="269" r:id="rId25"/>
    <p:sldId id="300" r:id="rId26"/>
    <p:sldId id="279" r:id="rId27"/>
    <p:sldId id="352" r:id="rId28"/>
    <p:sldId id="339" r:id="rId29"/>
    <p:sldId id="346" r:id="rId30"/>
    <p:sldId id="340" r:id="rId31"/>
    <p:sldId id="348" r:id="rId32"/>
    <p:sldId id="270" r:id="rId33"/>
    <p:sldId id="341" r:id="rId34"/>
    <p:sldId id="347" r:id="rId35"/>
    <p:sldId id="343" r:id="rId36"/>
    <p:sldId id="357" r:id="rId37"/>
    <p:sldId id="260" r:id="rId38"/>
    <p:sldId id="288" r:id="rId39"/>
    <p:sldId id="289" r:id="rId40"/>
    <p:sldId id="265" r:id="rId41"/>
    <p:sldId id="290" r:id="rId42"/>
    <p:sldId id="291" r:id="rId43"/>
    <p:sldId id="292" r:id="rId44"/>
    <p:sldId id="295" r:id="rId45"/>
    <p:sldId id="296" r:id="rId46"/>
    <p:sldId id="297" r:id="rId47"/>
    <p:sldId id="294" r:id="rId48"/>
    <p:sldId id="349" r:id="rId49"/>
    <p:sldId id="298" r:id="rId50"/>
    <p:sldId id="293" r:id="rId51"/>
    <p:sldId id="299" r:id="rId52"/>
    <p:sldId id="301" r:id="rId53"/>
    <p:sldId id="302" r:id="rId54"/>
    <p:sldId id="303" r:id="rId55"/>
    <p:sldId id="304" r:id="rId56"/>
    <p:sldId id="268" r:id="rId57"/>
    <p:sldId id="305" r:id="rId58"/>
    <p:sldId id="306" r:id="rId59"/>
    <p:sldId id="307" r:id="rId60"/>
    <p:sldId id="272" r:id="rId61"/>
    <p:sldId id="308" r:id="rId62"/>
    <p:sldId id="309" r:id="rId63"/>
    <p:sldId id="273" r:id="rId64"/>
    <p:sldId id="274" r:id="rId65"/>
    <p:sldId id="310" r:id="rId66"/>
    <p:sldId id="311" r:id="rId67"/>
    <p:sldId id="312" r:id="rId68"/>
    <p:sldId id="313" r:id="rId69"/>
    <p:sldId id="315" r:id="rId70"/>
    <p:sldId id="314" r:id="rId71"/>
    <p:sldId id="353" r:id="rId72"/>
    <p:sldId id="321" r:id="rId73"/>
    <p:sldId id="316" r:id="rId74"/>
    <p:sldId id="317" r:id="rId75"/>
    <p:sldId id="322" r:id="rId76"/>
    <p:sldId id="358" r:id="rId77"/>
    <p:sldId id="354" r:id="rId78"/>
    <p:sldId id="355" r:id="rId79"/>
    <p:sldId id="318" r:id="rId80"/>
    <p:sldId id="319" r:id="rId81"/>
    <p:sldId id="320" r:id="rId82"/>
    <p:sldId id="276" r:id="rId83"/>
    <p:sldId id="275" r:id="rId84"/>
    <p:sldId id="280" r:id="rId85"/>
    <p:sldId id="344" r:id="rId86"/>
    <p:sldId id="345" r:id="rId87"/>
    <p:sldId id="278" r:id="rId88"/>
    <p:sldId id="27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8313" autoAdjust="0"/>
  </p:normalViewPr>
  <p:slideViewPr>
    <p:cSldViewPr snapToGrid="0">
      <p:cViewPr varScale="1">
        <p:scale>
          <a:sx n="53" d="100"/>
          <a:sy n="53"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20E64-B13B-4446-879E-58CAF11E92F0}"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99E42-BD8A-4DE5-B6EF-D2EA059F8C59}" type="slidenum">
              <a:rPr lang="en-US" smtClean="0"/>
              <a:t>‹#›</a:t>
            </a:fld>
            <a:endParaRPr lang="en-US"/>
          </a:p>
        </p:txBody>
      </p:sp>
    </p:spTree>
    <p:extLst>
      <p:ext uri="{BB962C8B-B14F-4D97-AF65-F5344CB8AC3E}">
        <p14:creationId xmlns:p14="http://schemas.microsoft.com/office/powerpoint/2010/main" val="2006594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ersonality-project.org/r/utils/html/head.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sharkie.com/how-to-normalize-data-in-r/"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atasharkie.com/descriptive-statistics-in-r/"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pcg.io/9RA309"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tpcg.io/nu6DVu"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tpcg.io/FpQHx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attrek.com/Help/Glossary.aspx?Target=elemen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tatisticsglobe.com/r-length-function-example-vector-list-strin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tatisticshowto.datasciencecentral.com/simple-random-sample/" TargetMode="External"/><Relationship Id="rId7" Type="http://schemas.openxmlformats.org/officeDocument/2006/relationships/hyperlink" Target="https://www.statisticshowto.datasciencecentral.com/systematic-sampling/"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statisticshowto.datasciencecentral.com/mutually-exclusive-event/" TargetMode="External"/><Relationship Id="rId5" Type="http://schemas.openxmlformats.org/officeDocument/2006/relationships/hyperlink" Target="https://www.statisticshowto.datasciencecentral.com/stratified-random-sample/" TargetMode="External"/><Relationship Id="rId4" Type="http://schemas.openxmlformats.org/officeDocument/2006/relationships/hyperlink" Target="http://www.math.uah.edu/stat/urn/Introduction.html"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dummies.com/programming/r/how-to-create-a-data-frame-from-scratch-in-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books.google.com/books?id=gn5WAwAAQBAJ&amp;pg=PA47&amp;lpg=PA47&amp;dq=type+i+or+type+ii+bioinformatics&amp;source=bl&amp;ots=7KLDLEXPH9&amp;sig=ACfU3U26fYo1NcRyVeMXdQoJ81jEm5naZg&amp;hl=en&amp;sa=X&amp;ved=2ahUKEwjcv62cnMbnAhXuYN8KHZ0bB0AQ6AEwEXoECAsQAQ#v=onepage&amp;q=type%20i%20or%20type%20ii%20bioinformatics&amp;f=fals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cran.r-project.org/web/packages/Hmisc/index.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atasharkie.com/normal-distribution-in-r/"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atasharkie.com/descriptive-statistics-in-r/"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4ds.had.co.nz/transform.html#comparis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currently use another statistical package, why learn R?</a:t>
            </a:r>
          </a:p>
          <a:p>
            <a:r>
              <a:rPr lang="en-US" sz="1200" b="0" i="0" kern="1200" dirty="0">
                <a:solidFill>
                  <a:schemeClr val="tx1"/>
                </a:solidFill>
                <a:effectLst/>
                <a:latin typeface="+mn-lt"/>
                <a:ea typeface="+mn-ea"/>
                <a:cs typeface="+mn-cs"/>
              </a:rPr>
              <a:t>It's free! If you are a teacher or a student, the benefits are obvious.</a:t>
            </a:r>
          </a:p>
          <a:p>
            <a:r>
              <a:rPr lang="en-US" sz="1200" b="0" i="0" kern="1200" dirty="0">
                <a:solidFill>
                  <a:schemeClr val="tx1"/>
                </a:solidFill>
                <a:effectLst/>
                <a:latin typeface="+mn-lt"/>
                <a:ea typeface="+mn-ea"/>
                <a:cs typeface="+mn-cs"/>
              </a:rPr>
              <a:t>It runs on a variety of platforms including Windows, Unix and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provides an unparalleled platform for programming new statistical methods in an easy and straightforward manner.</a:t>
            </a:r>
          </a:p>
          <a:p>
            <a:r>
              <a:rPr lang="en-US" sz="1200" b="0" i="0" kern="1200" dirty="0">
                <a:solidFill>
                  <a:schemeClr val="tx1"/>
                </a:solidFill>
                <a:effectLst/>
                <a:latin typeface="+mn-lt"/>
                <a:ea typeface="+mn-ea"/>
                <a:cs typeface="+mn-cs"/>
              </a:rPr>
              <a:t>It contains advanced statistical routines not yet available in other packages.</a:t>
            </a:r>
          </a:p>
          <a:p>
            <a:r>
              <a:rPr lang="en-US" sz="1200" b="0" i="0" kern="1200" dirty="0">
                <a:solidFill>
                  <a:schemeClr val="tx1"/>
                </a:solidFill>
                <a:effectLst/>
                <a:latin typeface="+mn-lt"/>
                <a:ea typeface="+mn-ea"/>
                <a:cs typeface="+mn-cs"/>
              </a:rPr>
              <a:t>It has state-of-the-art graphics capabilities.</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1</a:t>
            </a:fld>
            <a:endParaRPr lang="en-US"/>
          </a:p>
        </p:txBody>
      </p:sp>
    </p:spTree>
    <p:extLst>
      <p:ext uri="{BB962C8B-B14F-4D97-AF65-F5344CB8AC3E}">
        <p14:creationId xmlns:p14="http://schemas.microsoft.com/office/powerpoint/2010/main" val="3175978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quick way to show the first and last n lines of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matrix, or a text object. Just a pretty call to </a:t>
            </a:r>
            <a:r>
              <a:rPr lang="en-US" sz="1200" b="0" i="0" kern="1200" dirty="0" smtClean="0">
                <a:solidFill>
                  <a:schemeClr val="tx1"/>
                </a:solidFill>
                <a:effectLst/>
                <a:latin typeface="+mn-lt"/>
                <a:ea typeface="+mn-ea"/>
                <a:cs typeface="+mn-cs"/>
                <a:hlinkClick r:id="rId3"/>
              </a:rPr>
              <a:t>head</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3"/>
              </a:rPr>
              <a:t>tail</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Usage</a:t>
            </a:r>
          </a:p>
          <a:p>
            <a:r>
              <a:rPr lang="en-US" dirty="0" err="1" smtClean="0"/>
              <a:t>headTail</a:t>
            </a:r>
            <a:r>
              <a:rPr lang="en-US" dirty="0" smtClean="0"/>
              <a:t>(</a:t>
            </a:r>
            <a:r>
              <a:rPr lang="en-US" dirty="0" err="1" smtClean="0"/>
              <a:t>x,hlength</a:t>
            </a:r>
            <a:r>
              <a:rPr lang="en-US" dirty="0" smtClean="0"/>
              <a:t>=4,tlength=4,digits=2,ellipsis=TRUE)</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15</a:t>
            </a:fld>
            <a:endParaRPr lang="en-US"/>
          </a:p>
        </p:txBody>
      </p:sp>
    </p:spTree>
    <p:extLst>
      <p:ext uri="{BB962C8B-B14F-4D97-AF65-F5344CB8AC3E}">
        <p14:creationId xmlns:p14="http://schemas.microsoft.com/office/powerpoint/2010/main" val="3181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Descriptive statistics answer the following questions: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What is the value that best describes the data set?</a:t>
            </a:r>
          </a:p>
          <a:p>
            <a:pPr fontAlgn="base"/>
            <a:r>
              <a:rPr lang="en-US" sz="1200" b="0" i="0" kern="1200" dirty="0" smtClean="0">
                <a:solidFill>
                  <a:schemeClr val="tx1"/>
                </a:solidFill>
                <a:effectLst/>
                <a:latin typeface="+mn-lt"/>
                <a:ea typeface="+mn-ea"/>
                <a:cs typeface="+mn-cs"/>
              </a:rPr>
              <a:t>How much a data set </a:t>
            </a:r>
            <a:r>
              <a:rPr lang="en-US" sz="1200" b="0" i="0" kern="1200" dirty="0" err="1" smtClean="0">
                <a:solidFill>
                  <a:schemeClr val="tx1"/>
                </a:solidFill>
                <a:effectLst/>
                <a:latin typeface="+mn-lt"/>
                <a:ea typeface="+mn-ea"/>
                <a:cs typeface="+mn-cs"/>
              </a:rPr>
              <a:t>speads</a:t>
            </a:r>
            <a:r>
              <a:rPr lang="en-US" sz="1200" b="0" i="0" kern="1200" dirty="0" smtClean="0">
                <a:solidFill>
                  <a:schemeClr val="tx1"/>
                </a:solidFill>
                <a:effectLst/>
                <a:latin typeface="+mn-lt"/>
                <a:ea typeface="+mn-ea"/>
                <a:cs typeface="+mn-cs"/>
              </a:rPr>
              <a:t> from its average value?</a:t>
            </a:r>
          </a:p>
          <a:p>
            <a:pPr fontAlgn="base"/>
            <a:r>
              <a:rPr lang="en-US" sz="1200" b="0" i="0" kern="1200" dirty="0" smtClean="0">
                <a:solidFill>
                  <a:schemeClr val="tx1"/>
                </a:solidFill>
                <a:effectLst/>
                <a:latin typeface="+mn-lt"/>
                <a:ea typeface="+mn-ea"/>
                <a:cs typeface="+mn-cs"/>
              </a:rPr>
              <a:t>What is the smallest and largest number in a data set?</a:t>
            </a:r>
          </a:p>
          <a:p>
            <a:endParaRPr lang="en-US" dirty="0" smtClean="0"/>
          </a:p>
          <a:p>
            <a:r>
              <a:rPr lang="en-US" sz="1200" b="0" i="0" kern="1200" dirty="0" smtClean="0">
                <a:solidFill>
                  <a:schemeClr val="tx1"/>
                </a:solidFill>
                <a:effectLst/>
                <a:latin typeface="+mn-lt"/>
                <a:ea typeface="+mn-ea"/>
                <a:cs typeface="+mn-cs"/>
              </a:rPr>
              <a:t>It provides information on summary statistics that includes </a:t>
            </a:r>
            <a:r>
              <a:rPr lang="en-US" sz="1200" b="0" i="1" kern="1200" dirty="0" smtClean="0">
                <a:solidFill>
                  <a:schemeClr val="tx1"/>
                </a:solidFill>
                <a:effectLst/>
                <a:latin typeface="+mn-lt"/>
                <a:ea typeface="+mn-ea"/>
                <a:cs typeface="+mn-cs"/>
              </a:rPr>
              <a:t>Mean, Standard Error, Median, Mode, Standard Deviation, Variance, Kurtosis, Skewness, Range, Minimum, Maximum, Sum, and Count</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17</a:t>
            </a:fld>
            <a:endParaRPr lang="en-US"/>
          </a:p>
        </p:txBody>
      </p:sp>
    </p:spTree>
    <p:extLst>
      <p:ext uri="{BB962C8B-B14F-4D97-AF65-F5344CB8AC3E}">
        <p14:creationId xmlns:p14="http://schemas.microsoft.com/office/powerpoint/2010/main" val="1524208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Descriptive statistics for a single group</a:t>
            </a:r>
          </a:p>
          <a:p>
            <a:endParaRPr kumimoji="0" lang="en-US" altLang="en-US" sz="1200" b="0" i="0" u="none" strike="noStrike" cap="none" normalizeH="0" baseline="0" dirty="0" smtClean="0">
              <a:ln>
                <a:noFill/>
              </a:ln>
              <a:solidFill>
                <a:srgbClr val="888888"/>
              </a:solidFill>
              <a:effectLst/>
              <a:latin typeface="Open Sans"/>
            </a:endParaRPr>
          </a:p>
          <a:p>
            <a:r>
              <a:rPr kumimoji="0" lang="en-US" altLang="en-US" sz="1200" b="0" i="0" u="none" strike="noStrike" cap="none" normalizeH="0" baseline="0" dirty="0" smtClean="0">
                <a:ln>
                  <a:noFill/>
                </a:ln>
                <a:solidFill>
                  <a:srgbClr val="888888"/>
                </a:solidFill>
                <a:effectLst/>
                <a:latin typeface="Open Sans"/>
              </a:rPr>
              <a:t>The function </a:t>
            </a:r>
            <a:r>
              <a:rPr kumimoji="0" lang="en-US" altLang="en-US" sz="1200" b="1" i="0" u="none" strike="noStrike" cap="none" normalizeH="0" baseline="0" dirty="0" err="1" smtClean="0">
                <a:ln>
                  <a:noFill/>
                </a:ln>
                <a:solidFill>
                  <a:srgbClr val="888888"/>
                </a:solidFill>
                <a:effectLst/>
                <a:latin typeface="Open Sans"/>
              </a:rPr>
              <a:t>mfv</a:t>
            </a:r>
            <a:r>
              <a:rPr kumimoji="0" lang="en-US" altLang="en-US" sz="1200" b="0" i="0" u="none" strike="noStrike" cap="none" normalizeH="0" baseline="0" dirty="0" smtClean="0">
                <a:ln>
                  <a:noFill/>
                </a:ln>
                <a:solidFill>
                  <a:srgbClr val="888888"/>
                </a:solidFill>
                <a:effectLst/>
                <a:latin typeface="Open Sans"/>
              </a:rPr>
              <a:t>(), for most frequent value, [in </a:t>
            </a:r>
            <a:r>
              <a:rPr kumimoji="0" lang="en-US" altLang="en-US" sz="1200" b="1" i="0" u="none" strike="noStrike" cap="none" normalizeH="0" baseline="0" dirty="0" err="1" smtClean="0">
                <a:ln>
                  <a:noFill/>
                </a:ln>
                <a:solidFill>
                  <a:srgbClr val="888888"/>
                </a:solidFill>
                <a:effectLst/>
                <a:latin typeface="Open Sans"/>
              </a:rPr>
              <a:t>modeest</a:t>
            </a:r>
            <a:r>
              <a:rPr kumimoji="0" lang="en-US" altLang="en-US" sz="1200" b="0" i="0" u="none" strike="noStrike" cap="none" normalizeH="0" baseline="0" dirty="0" smtClean="0">
                <a:ln>
                  <a:noFill/>
                </a:ln>
                <a:solidFill>
                  <a:srgbClr val="888888"/>
                </a:solidFill>
                <a:effectLst/>
                <a:latin typeface="Open Sans"/>
              </a:rPr>
              <a:t> package] can be used to find the statistical mode of a numeric vector</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18</a:t>
            </a:fld>
            <a:endParaRPr lang="en-US"/>
          </a:p>
        </p:txBody>
      </p:sp>
    </p:spTree>
    <p:extLst>
      <p:ext uri="{BB962C8B-B14F-4D97-AF65-F5344CB8AC3E}">
        <p14:creationId xmlns:p14="http://schemas.microsoft.com/office/powerpoint/2010/main" val="299729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Roughly speaking, the central tendency measures the “average” or the “middle” of your data. The most commonly used measures include:</a:t>
            </a:r>
          </a:p>
          <a:p>
            <a:r>
              <a:rPr lang="en-US" sz="1200" b="0" i="0" kern="1200" dirty="0" smtClean="0">
                <a:solidFill>
                  <a:schemeClr val="tx1"/>
                </a:solidFill>
                <a:effectLst/>
                <a:latin typeface="+mn-lt"/>
                <a:ea typeface="+mn-ea"/>
                <a:cs typeface="+mn-cs"/>
              </a:rPr>
              <a:t>- the mean: the average value. It’s sensitive to outliers.</a:t>
            </a:r>
          </a:p>
          <a:p>
            <a:r>
              <a:rPr lang="en-US" sz="1200" b="0" i="0" kern="1200" dirty="0" smtClean="0">
                <a:solidFill>
                  <a:schemeClr val="tx1"/>
                </a:solidFill>
                <a:effectLst/>
                <a:latin typeface="+mn-lt"/>
                <a:ea typeface="+mn-ea"/>
                <a:cs typeface="+mn-cs"/>
              </a:rPr>
              <a:t>- the median: the middle value. It’s a robust alternative to mean.</a:t>
            </a:r>
          </a:p>
          <a:p>
            <a:r>
              <a:rPr lang="en-US" sz="1200" b="0" i="0" kern="1200" dirty="0" smtClean="0">
                <a:solidFill>
                  <a:schemeClr val="tx1"/>
                </a:solidFill>
                <a:effectLst/>
                <a:latin typeface="+mn-lt"/>
                <a:ea typeface="+mn-ea"/>
                <a:cs typeface="+mn-cs"/>
              </a:rPr>
              <a:t>- and the mode: the most frequent value</a:t>
            </a:r>
          </a:p>
          <a:p>
            <a:endParaRPr lang="en-US" sz="1200" b="1" i="1" kern="1200" dirty="0" smtClean="0">
              <a:solidFill>
                <a:schemeClr val="tx1"/>
              </a:solidFill>
              <a:effectLst/>
              <a:latin typeface="+mn-lt"/>
              <a:ea typeface="+mn-ea"/>
              <a:cs typeface="+mn-cs"/>
            </a:endParaRPr>
          </a:p>
          <a:p>
            <a:r>
              <a:rPr lang="en-US" sz="1200" b="1" i="1" kern="1200" dirty="0" smtClean="0">
                <a:solidFill>
                  <a:schemeClr val="tx1"/>
                </a:solidFill>
                <a:effectLst/>
                <a:latin typeface="+mn-lt"/>
                <a:ea typeface="+mn-ea"/>
                <a:cs typeface="+mn-cs"/>
              </a:rPr>
              <a:t>Mean</a:t>
            </a:r>
            <a:r>
              <a:rPr lang="en-US" dirty="0" smtClean="0"/>
              <a:t/>
            </a:r>
            <a:br>
              <a:rPr lang="en-US" dirty="0" smtClean="0"/>
            </a:br>
            <a:r>
              <a:rPr lang="en-US" sz="1200" b="0" i="1" kern="1200" dirty="0" smtClean="0">
                <a:solidFill>
                  <a:schemeClr val="tx1"/>
                </a:solidFill>
                <a:effectLst/>
                <a:latin typeface="+mn-lt"/>
                <a:ea typeface="+mn-ea"/>
                <a:cs typeface="+mn-cs"/>
              </a:rPr>
              <a:t>It is the sum of the observations divided by the sample size. Limitation </a:t>
            </a:r>
            <a:r>
              <a:rPr lang="en-US" sz="1200" b="0" i="1" kern="1200" baseline="0" dirty="0" smtClean="0">
                <a:solidFill>
                  <a:schemeClr val="tx1"/>
                </a:solidFill>
                <a:effectLst/>
                <a:latin typeface="+mn-lt"/>
                <a:ea typeface="+mn-ea"/>
                <a:cs typeface="+mn-cs"/>
              </a:rPr>
              <a:t> - </a:t>
            </a:r>
            <a:r>
              <a:rPr lang="en-US" sz="1200" b="0" i="1" kern="1200" dirty="0" smtClean="0">
                <a:solidFill>
                  <a:schemeClr val="tx1"/>
                </a:solidFill>
                <a:effectLst/>
                <a:latin typeface="+mn-lt"/>
                <a:ea typeface="+mn-ea"/>
                <a:cs typeface="+mn-cs"/>
              </a:rPr>
              <a:t>It is affected by extreme values. Very large or very small numbers can distort the answer.</a:t>
            </a:r>
          </a:p>
          <a:p>
            <a:pPr fontAlgn="base"/>
            <a:r>
              <a:rPr lang="en-US" sz="1200" b="1" i="1" kern="1200" dirty="0" smtClean="0">
                <a:solidFill>
                  <a:schemeClr val="tx1"/>
                </a:solidFill>
                <a:effectLst/>
                <a:latin typeface="+mn-lt"/>
                <a:ea typeface="+mn-ea"/>
                <a:cs typeface="+mn-cs"/>
              </a:rPr>
              <a:t>Median</a:t>
            </a:r>
            <a:r>
              <a:rPr lang="en-US" dirty="0" smtClean="0"/>
              <a:t/>
            </a:r>
            <a:br>
              <a:rPr lang="en-US" dirty="0" smtClean="0"/>
            </a:br>
            <a:r>
              <a:rPr lang="en-US" sz="1200" b="0" i="1" kern="1200" dirty="0" smtClean="0">
                <a:solidFill>
                  <a:schemeClr val="tx1"/>
                </a:solidFill>
                <a:effectLst/>
                <a:latin typeface="+mn-lt"/>
                <a:ea typeface="+mn-ea"/>
                <a:cs typeface="+mn-cs"/>
              </a:rPr>
              <a:t>It is the middle value. It splits the data in half. Half of the data are above the median; half of the data are below the median. </a:t>
            </a:r>
            <a:r>
              <a:rPr lang="en-US" sz="1200" b="1" i="1" kern="1200" dirty="0" smtClean="0">
                <a:solidFill>
                  <a:schemeClr val="tx1"/>
                </a:solidFill>
                <a:effectLst/>
                <a:latin typeface="+mn-lt"/>
                <a:ea typeface="+mn-ea"/>
                <a:cs typeface="+mn-cs"/>
              </a:rPr>
              <a:t>Advantage :</a:t>
            </a:r>
            <a:r>
              <a:rPr lang="en-US" sz="1200" b="0" i="1" kern="1200" dirty="0" smtClean="0">
                <a:solidFill>
                  <a:schemeClr val="tx1"/>
                </a:solidFill>
                <a:effectLst/>
                <a:latin typeface="+mn-lt"/>
                <a:ea typeface="+mn-ea"/>
                <a:cs typeface="+mn-cs"/>
              </a:rPr>
              <a:t>  It is </a:t>
            </a:r>
            <a:r>
              <a:rPr lang="en-US" sz="1200" b="1" i="1" kern="1200" dirty="0" smtClean="0">
                <a:solidFill>
                  <a:schemeClr val="tx1"/>
                </a:solidFill>
                <a:effectLst/>
                <a:latin typeface="+mn-lt"/>
                <a:ea typeface="+mn-ea"/>
                <a:cs typeface="+mn-cs"/>
              </a:rPr>
              <a:t>NOT</a:t>
            </a:r>
            <a:r>
              <a:rPr lang="en-US" sz="1200" b="0" i="1" kern="1200" dirty="0" smtClean="0">
                <a:solidFill>
                  <a:schemeClr val="tx1"/>
                </a:solidFill>
                <a:effectLst/>
                <a:latin typeface="+mn-lt"/>
                <a:ea typeface="+mn-ea"/>
                <a:cs typeface="+mn-cs"/>
              </a:rPr>
              <a:t> affected by extreme values. Very large or very small numbers does not affect it.</a:t>
            </a:r>
          </a:p>
          <a:p>
            <a:pPr fontAlgn="base"/>
            <a:r>
              <a:rPr lang="en-US" sz="1200" b="1" i="1" kern="1200" dirty="0" smtClean="0">
                <a:solidFill>
                  <a:schemeClr val="tx1"/>
                </a:solidFill>
                <a:effectLst/>
                <a:latin typeface="+mn-lt"/>
                <a:ea typeface="+mn-ea"/>
                <a:cs typeface="+mn-cs"/>
              </a:rPr>
              <a:t>Mode</a:t>
            </a:r>
            <a:r>
              <a:rPr lang="en-US" dirty="0" smtClean="0"/>
              <a:t/>
            </a:r>
            <a:br>
              <a:rPr lang="en-US" dirty="0" smtClean="0"/>
            </a:br>
            <a:r>
              <a:rPr lang="en-US" sz="1200" b="0" i="1" kern="1200" dirty="0" smtClean="0">
                <a:solidFill>
                  <a:schemeClr val="tx1"/>
                </a:solidFill>
                <a:effectLst/>
                <a:latin typeface="+mn-lt"/>
                <a:ea typeface="+mn-ea"/>
                <a:cs typeface="+mn-cs"/>
              </a:rPr>
              <a:t>It is the value that occurs most frequently in a dataset. </a:t>
            </a:r>
            <a:r>
              <a:rPr lang="en-US" sz="1200" b="1" i="1" kern="1200" dirty="0" smtClean="0">
                <a:solidFill>
                  <a:schemeClr val="tx1"/>
                </a:solidFill>
                <a:effectLst/>
                <a:latin typeface="+mn-lt"/>
                <a:ea typeface="+mn-ea"/>
                <a:cs typeface="+mn-cs"/>
              </a:rPr>
              <a:t>Advantage :</a:t>
            </a:r>
            <a:r>
              <a:rPr lang="en-US" sz="1200" b="0" i="1" kern="1200" dirty="0" smtClean="0">
                <a:solidFill>
                  <a:schemeClr val="tx1"/>
                </a:solidFill>
                <a:effectLst/>
                <a:latin typeface="+mn-lt"/>
                <a:ea typeface="+mn-ea"/>
                <a:cs typeface="+mn-cs"/>
              </a:rPr>
              <a:t>  It can be used when the data is not numerical. </a:t>
            </a:r>
            <a:r>
              <a:rPr lang="en-US" sz="1200" b="1" i="1" kern="1200" dirty="0" smtClean="0">
                <a:solidFill>
                  <a:schemeClr val="tx1"/>
                </a:solidFill>
                <a:effectLst/>
                <a:latin typeface="+mn-lt"/>
                <a:ea typeface="+mn-ea"/>
                <a:cs typeface="+mn-cs"/>
              </a:rPr>
              <a:t>Disadvantage :</a:t>
            </a:r>
            <a:r>
              <a:rPr lang="en-US" dirty="0" smtClean="0"/>
              <a:t/>
            </a:r>
            <a:br>
              <a:rPr lang="en-US" dirty="0" smtClean="0"/>
            </a:br>
            <a:r>
              <a:rPr lang="en-US" sz="1200" b="0" i="1" kern="1200" dirty="0" smtClean="0">
                <a:solidFill>
                  <a:schemeClr val="tx1"/>
                </a:solidFill>
                <a:effectLst/>
                <a:latin typeface="+mn-lt"/>
                <a:ea typeface="+mn-ea"/>
                <a:cs typeface="+mn-cs"/>
              </a:rPr>
              <a:t>1. There may be no mode at all if none of the data is the same</a:t>
            </a:r>
            <a:r>
              <a:rPr lang="en-US" dirty="0" smtClean="0"/>
              <a:t/>
            </a:r>
            <a:br>
              <a:rPr lang="en-US" dirty="0" smtClean="0"/>
            </a:br>
            <a:r>
              <a:rPr lang="en-US" sz="1200" b="0" i="1" kern="1200" dirty="0" smtClean="0">
                <a:solidFill>
                  <a:schemeClr val="tx1"/>
                </a:solidFill>
                <a:effectLst/>
                <a:latin typeface="+mn-lt"/>
                <a:ea typeface="+mn-ea"/>
                <a:cs typeface="+mn-cs"/>
              </a:rPr>
              <a:t>2. There may be more than one mode   </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19</a:t>
            </a:fld>
            <a:endParaRPr lang="en-US"/>
          </a:p>
        </p:txBody>
      </p:sp>
    </p:spTree>
    <p:extLst>
      <p:ext uri="{BB962C8B-B14F-4D97-AF65-F5344CB8AC3E}">
        <p14:creationId xmlns:p14="http://schemas.microsoft.com/office/powerpoint/2010/main" val="154639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Which measure to use?</a:t>
            </a:r>
          </a:p>
          <a:p>
            <a:r>
              <a:rPr lang="en-US" sz="1200" b="1" i="0" kern="1200" dirty="0" smtClean="0">
                <a:solidFill>
                  <a:schemeClr val="tx1"/>
                </a:solidFill>
                <a:effectLst/>
                <a:latin typeface="+mn-lt"/>
                <a:ea typeface="+mn-ea"/>
                <a:cs typeface="+mn-cs"/>
              </a:rPr>
              <a:t>Range</a:t>
            </a:r>
            <a:r>
              <a:rPr lang="en-US" sz="1200" b="0" i="0" kern="1200" dirty="0" smtClean="0">
                <a:solidFill>
                  <a:schemeClr val="tx1"/>
                </a:solidFill>
                <a:effectLst/>
                <a:latin typeface="+mn-lt"/>
                <a:ea typeface="+mn-ea"/>
                <a:cs typeface="+mn-cs"/>
              </a:rPr>
              <a:t>. It’s not often used because it’s very sensitive to outliers.</a:t>
            </a:r>
          </a:p>
          <a:p>
            <a:r>
              <a:rPr lang="en-US" sz="1200" b="1" i="0" kern="1200" dirty="0" smtClean="0">
                <a:solidFill>
                  <a:schemeClr val="tx1"/>
                </a:solidFill>
                <a:effectLst/>
                <a:latin typeface="+mn-lt"/>
                <a:ea typeface="+mn-ea"/>
                <a:cs typeface="+mn-cs"/>
              </a:rPr>
              <a:t>Interquartile range</a:t>
            </a:r>
            <a:r>
              <a:rPr lang="en-US" sz="1200" b="0" i="0" kern="1200" dirty="0" smtClean="0">
                <a:solidFill>
                  <a:schemeClr val="tx1"/>
                </a:solidFill>
                <a:effectLst/>
                <a:latin typeface="+mn-lt"/>
                <a:ea typeface="+mn-ea"/>
                <a:cs typeface="+mn-cs"/>
              </a:rPr>
              <a:t>. It’s pretty robust to outliers. It’s used a lot in combination with the median.</a:t>
            </a:r>
          </a:p>
          <a:p>
            <a:r>
              <a:rPr lang="en-US" sz="1200" b="1" i="0" kern="1200" dirty="0" smtClean="0">
                <a:solidFill>
                  <a:schemeClr val="tx1"/>
                </a:solidFill>
                <a:effectLst/>
                <a:latin typeface="+mn-lt"/>
                <a:ea typeface="+mn-ea"/>
                <a:cs typeface="+mn-cs"/>
              </a:rPr>
              <a:t>Variance</a:t>
            </a:r>
            <a:r>
              <a:rPr lang="en-US" sz="1200" b="0" i="0" kern="1200" dirty="0" smtClean="0">
                <a:solidFill>
                  <a:schemeClr val="tx1"/>
                </a:solidFill>
                <a:effectLst/>
                <a:latin typeface="+mn-lt"/>
                <a:ea typeface="+mn-ea"/>
                <a:cs typeface="+mn-cs"/>
              </a:rPr>
              <a:t>. It’s completely uninterpretable because it doesn’t use the same units as the data. It’s almost never used except as a mathematical tool</a:t>
            </a:r>
          </a:p>
          <a:p>
            <a:r>
              <a:rPr lang="en-US" sz="1200" b="1" i="0" kern="1200" dirty="0" smtClean="0">
                <a:solidFill>
                  <a:schemeClr val="tx1"/>
                </a:solidFill>
                <a:effectLst/>
                <a:latin typeface="+mn-lt"/>
                <a:ea typeface="+mn-ea"/>
                <a:cs typeface="+mn-cs"/>
              </a:rPr>
              <a:t>Standard deviation</a:t>
            </a:r>
            <a:r>
              <a:rPr lang="en-US" sz="1200" b="0" i="0" kern="1200" dirty="0" smtClean="0">
                <a:solidFill>
                  <a:schemeClr val="tx1"/>
                </a:solidFill>
                <a:effectLst/>
                <a:latin typeface="+mn-lt"/>
                <a:ea typeface="+mn-ea"/>
                <a:cs typeface="+mn-cs"/>
              </a:rPr>
              <a:t>. This is the square root of the variance. It’s expressed in the same units as the data. The standard deviation is often used in the situation where the mean is the measure of central tendency.</a:t>
            </a:r>
          </a:p>
          <a:p>
            <a:r>
              <a:rPr lang="en-US" sz="1200" b="1" i="0" kern="1200" dirty="0" smtClean="0">
                <a:solidFill>
                  <a:schemeClr val="tx1"/>
                </a:solidFill>
                <a:effectLst/>
                <a:latin typeface="+mn-lt"/>
                <a:ea typeface="+mn-ea"/>
                <a:cs typeface="+mn-cs"/>
              </a:rPr>
              <a:t>Median absolute deviation</a:t>
            </a:r>
            <a:r>
              <a:rPr lang="en-US" sz="1200" b="0" i="0" kern="1200" dirty="0" smtClean="0">
                <a:solidFill>
                  <a:schemeClr val="tx1"/>
                </a:solidFill>
                <a:effectLst/>
                <a:latin typeface="+mn-lt"/>
                <a:ea typeface="+mn-ea"/>
                <a:cs typeface="+mn-cs"/>
              </a:rPr>
              <a:t>. It’s a robust way to estimate the standard deviation, for data with outliers. It’s not used very often.</a:t>
            </a:r>
          </a:p>
          <a:p>
            <a:pPr fontAlgn="base"/>
            <a:endParaRPr lang="en-US" sz="1200" b="1" kern="1200" dirty="0" smtClean="0">
              <a:solidFill>
                <a:schemeClr val="tx1"/>
              </a:solidFill>
              <a:effectLst/>
              <a:latin typeface="+mn-lt"/>
              <a:ea typeface="+mn-ea"/>
              <a:cs typeface="+mn-cs"/>
            </a:endParaRPr>
          </a:p>
          <a:p>
            <a:pPr fontAlgn="base"/>
            <a:endParaRPr lang="en-US" sz="1200" b="1" kern="1200" dirty="0" smtClean="0">
              <a:solidFill>
                <a:schemeClr val="tx1"/>
              </a:solidFill>
              <a:effectLst/>
              <a:latin typeface="+mn-lt"/>
              <a:ea typeface="+mn-ea"/>
              <a:cs typeface="+mn-cs"/>
            </a:endParaRPr>
          </a:p>
          <a:p>
            <a:pPr fontAlgn="base"/>
            <a:r>
              <a:rPr lang="en-US" sz="1200" b="1" kern="1200" dirty="0" smtClean="0">
                <a:solidFill>
                  <a:schemeClr val="tx1"/>
                </a:solidFill>
                <a:effectLst/>
                <a:latin typeface="+mn-lt"/>
                <a:ea typeface="+mn-ea"/>
                <a:cs typeface="+mn-cs"/>
              </a:rPr>
              <a:t>Range</a:t>
            </a:r>
            <a:r>
              <a:rPr lang="en-US" dirty="0" smtClean="0"/>
              <a:t/>
            </a:r>
            <a:br>
              <a:rPr lang="en-US" dirty="0" smtClean="0"/>
            </a:br>
            <a:r>
              <a:rPr lang="en-US" dirty="0" smtClean="0"/>
              <a:t>It is simply the largest observation minus the smallest observation. </a:t>
            </a:r>
            <a:r>
              <a:rPr lang="en-US" sz="1200" b="1" kern="1200" dirty="0" smtClean="0">
                <a:solidFill>
                  <a:schemeClr val="tx1"/>
                </a:solidFill>
                <a:effectLst/>
                <a:latin typeface="+mn-lt"/>
                <a:ea typeface="+mn-ea"/>
                <a:cs typeface="+mn-cs"/>
              </a:rPr>
              <a:t>Advantage:</a:t>
            </a:r>
            <a:r>
              <a:rPr lang="en-US" sz="1200" kern="1200" dirty="0" smtClean="0">
                <a:solidFill>
                  <a:schemeClr val="tx1"/>
                </a:solidFill>
                <a:effectLst/>
                <a:latin typeface="+mn-lt"/>
                <a:ea typeface="+mn-ea"/>
                <a:cs typeface="+mn-cs"/>
              </a:rPr>
              <a:t>  </a:t>
            </a:r>
            <a:r>
              <a:rPr lang="en-US" dirty="0" smtClean="0"/>
              <a:t>It is easy to calculate. </a:t>
            </a:r>
            <a:r>
              <a:rPr lang="en-US" sz="1200" b="1" kern="1200" dirty="0" smtClean="0">
                <a:solidFill>
                  <a:schemeClr val="tx1"/>
                </a:solidFill>
                <a:effectLst/>
                <a:latin typeface="+mn-lt"/>
                <a:ea typeface="+mn-ea"/>
                <a:cs typeface="+mn-cs"/>
              </a:rPr>
              <a:t>Disadvantage: </a:t>
            </a:r>
            <a:r>
              <a:rPr lang="en-US" sz="1200" kern="1200" dirty="0" smtClean="0">
                <a:solidFill>
                  <a:schemeClr val="tx1"/>
                </a:solidFill>
                <a:effectLst/>
                <a:latin typeface="+mn-lt"/>
                <a:ea typeface="+mn-ea"/>
                <a:cs typeface="+mn-cs"/>
              </a:rPr>
              <a:t>It is very sensitive to outliers and does not use all the observations in a data set. </a:t>
            </a:r>
          </a:p>
          <a:p>
            <a:pPr fontAlgn="base"/>
            <a:endParaRPr lang="en-US" sz="1200" b="1" kern="1200" dirty="0" smtClean="0">
              <a:solidFill>
                <a:schemeClr val="tx1"/>
              </a:solidFill>
              <a:effectLst/>
              <a:latin typeface="+mn-lt"/>
              <a:ea typeface="+mn-ea"/>
              <a:cs typeface="+mn-cs"/>
            </a:endParaRPr>
          </a:p>
          <a:p>
            <a:pPr fontAlgn="base"/>
            <a:r>
              <a:rPr lang="en-US" sz="1200" b="1" kern="1200" dirty="0" smtClean="0">
                <a:solidFill>
                  <a:schemeClr val="tx1"/>
                </a:solidFill>
                <a:effectLst/>
                <a:latin typeface="+mn-lt"/>
                <a:ea typeface="+mn-ea"/>
                <a:cs typeface="+mn-cs"/>
              </a:rPr>
              <a:t>Standard Deviation</a:t>
            </a:r>
            <a:r>
              <a:rPr lang="en-US" dirty="0" smtClean="0"/>
              <a:t/>
            </a:r>
            <a:br>
              <a:rPr lang="en-US" dirty="0" smtClean="0"/>
            </a:br>
            <a:r>
              <a:rPr lang="en-US" dirty="0" smtClean="0"/>
              <a:t> It is a measure of spread of data about the mean. </a:t>
            </a:r>
            <a:r>
              <a:rPr lang="en-US" sz="1200" b="1" kern="1200" dirty="0" smtClean="0">
                <a:solidFill>
                  <a:schemeClr val="tx1"/>
                </a:solidFill>
                <a:effectLst/>
                <a:latin typeface="+mn-lt"/>
                <a:ea typeface="+mn-ea"/>
                <a:cs typeface="+mn-cs"/>
              </a:rPr>
              <a:t>Advantage :</a:t>
            </a:r>
            <a:r>
              <a:rPr lang="en-US" sz="1200" kern="1200" dirty="0" smtClean="0">
                <a:solidFill>
                  <a:schemeClr val="tx1"/>
                </a:solidFill>
                <a:effectLst/>
                <a:latin typeface="+mn-lt"/>
                <a:ea typeface="+mn-ea"/>
                <a:cs typeface="+mn-cs"/>
              </a:rPr>
              <a:t>  </a:t>
            </a:r>
            <a:r>
              <a:rPr lang="en-US" dirty="0" smtClean="0">
                <a:effectLst/>
              </a:rPr>
              <a:t>It gives a better picture of your data than just the mean alone. </a:t>
            </a:r>
            <a:r>
              <a:rPr lang="en-US" sz="1200" b="1" kern="1200" dirty="0" smtClean="0">
                <a:solidFill>
                  <a:schemeClr val="tx1"/>
                </a:solidFill>
                <a:effectLst/>
                <a:latin typeface="+mn-lt"/>
                <a:ea typeface="+mn-ea"/>
                <a:cs typeface="+mn-cs"/>
              </a:rPr>
              <a:t>Disadvantage :</a:t>
            </a:r>
            <a:r>
              <a:rPr lang="en-US" sz="1200" kern="1200" dirty="0" smtClean="0">
                <a:solidFill>
                  <a:schemeClr val="tx1"/>
                </a:solidFill>
                <a:effectLst/>
                <a:latin typeface="+mn-lt"/>
                <a:ea typeface="+mn-ea"/>
                <a:cs typeface="+mn-cs"/>
              </a:rPr>
              <a:t>  </a:t>
            </a:r>
            <a:endParaRPr lang="en-US" dirty="0" smtClean="0">
              <a:effectLst/>
            </a:endParaRPr>
          </a:p>
          <a:p>
            <a:pPr fontAlgn="base"/>
            <a:r>
              <a:rPr lang="en-US" dirty="0" smtClean="0">
                <a:effectLst/>
              </a:rPr>
              <a:t>1. It doesn't give a clear picture about the whole range of the data.</a:t>
            </a:r>
            <a:br>
              <a:rPr lang="en-US" dirty="0" smtClean="0">
                <a:effectLst/>
              </a:rPr>
            </a:br>
            <a:r>
              <a:rPr lang="en-US" dirty="0" smtClean="0">
                <a:effectLst/>
              </a:rPr>
              <a:t>2. It can give a skewed picture if data contain outliers.</a:t>
            </a:r>
            <a:br>
              <a:rPr lang="en-US" dirty="0" smtClean="0">
                <a:effectLst/>
              </a:rPr>
            </a:br>
            <a:endParaRPr lang="en-US" dirty="0" smtClean="0">
              <a:effectLst/>
            </a:endParaRPr>
          </a:p>
          <a:p>
            <a:pPr fontAlgn="base"/>
            <a:r>
              <a:rPr lang="en-US" sz="1200" b="1" kern="1200" dirty="0" smtClean="0">
                <a:solidFill>
                  <a:schemeClr val="tx1"/>
                </a:solidFill>
                <a:effectLst/>
                <a:latin typeface="+mn-lt"/>
                <a:ea typeface="+mn-ea"/>
                <a:cs typeface="+mn-cs"/>
              </a:rPr>
              <a:t>Skewness</a:t>
            </a:r>
            <a:r>
              <a:rPr lang="en-US" dirty="0" smtClean="0"/>
              <a:t/>
            </a:r>
            <a:br>
              <a:rPr lang="en-US" dirty="0" smtClean="0"/>
            </a:br>
            <a:r>
              <a:rPr lang="en-US" dirty="0" smtClean="0"/>
              <a:t>It is a measure of symmetry. A distribution is symmetric if it looks the same to the left and right of the center point.</a:t>
            </a: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Kurtosis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is a measure of whether the data are peaked or flat relative to the rest of the data. Higher values indicate a higher, sharper peak; lower values indicate a lower, less distinct peak.</a:t>
            </a:r>
          </a:p>
          <a:p>
            <a:pPr fontAlgn="base"/>
            <a:endParaRPr lang="en-US" sz="1200" b="0" i="0" kern="1200" dirty="0" smtClean="0">
              <a:solidFill>
                <a:schemeClr val="tx1"/>
              </a:solidFill>
              <a:effectLst/>
              <a:latin typeface="+mn-lt"/>
              <a:ea typeface="+mn-ea"/>
              <a:cs typeface="+mn-cs"/>
            </a:endParaRPr>
          </a:p>
          <a:p>
            <a:pPr rtl="0" fontAlgn="base"/>
            <a:r>
              <a:rPr lang="en-US" sz="1200" b="1" i="0" kern="1200" dirty="0" smtClean="0">
                <a:solidFill>
                  <a:schemeClr val="tx1"/>
                </a:solidFill>
                <a:effectLst/>
                <a:latin typeface="+mn-lt"/>
                <a:ea typeface="+mn-ea"/>
                <a:cs typeface="+mn-cs"/>
              </a:rPr>
              <a:t>Examples: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Example 1:</a:t>
            </a:r>
            <a:r>
              <a:rPr lang="en-US" sz="1200" b="0" i="0" kern="1200" dirty="0" smtClean="0">
                <a:solidFill>
                  <a:schemeClr val="tx1"/>
                </a:solidFill>
                <a:effectLst/>
                <a:latin typeface="+mn-lt"/>
                <a:ea typeface="+mn-ea"/>
                <a:cs typeface="+mn-cs"/>
              </a:rPr>
              <a:t> Suppose you are asked to calculate the average asset value of top stock funds and check whether there is any variability in the assets of these stock funds. You would answer this question with a measure of central tendency and variability.</a:t>
            </a:r>
            <a:r>
              <a:rPr lang="en-US" dirty="0" smtClean="0"/>
              <a:t/>
            </a:r>
            <a:br>
              <a:rPr lang="en-US" dirty="0" smtClean="0"/>
            </a:br>
            <a:r>
              <a:rPr lang="en-US" dirty="0" smtClean="0"/>
              <a:t/>
            </a:r>
            <a:br>
              <a:rPr lang="en-US" dirty="0" smtClean="0"/>
            </a:br>
            <a:r>
              <a:rPr lang="en-US" sz="1200" b="1" i="0" kern="1200" dirty="0" smtClean="0">
                <a:solidFill>
                  <a:schemeClr val="tx1"/>
                </a:solidFill>
                <a:effectLst/>
                <a:latin typeface="+mn-lt"/>
                <a:ea typeface="+mn-ea"/>
                <a:cs typeface="+mn-cs"/>
              </a:rPr>
              <a:t>Example 2:</a:t>
            </a:r>
            <a:r>
              <a:rPr lang="en-US" sz="1200" b="0" i="0" kern="1200" dirty="0" smtClean="0">
                <a:solidFill>
                  <a:schemeClr val="tx1"/>
                </a:solidFill>
                <a:effectLst/>
                <a:latin typeface="+mn-lt"/>
                <a:ea typeface="+mn-ea"/>
                <a:cs typeface="+mn-cs"/>
              </a:rPr>
              <a:t> Suppose you are asked to provide a figure that best describes the annual salary offered to students in ABC College. You would answer this question with a measure of central tendency and variability.</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20</a:t>
            </a:fld>
            <a:endParaRPr lang="en-US"/>
          </a:p>
        </p:txBody>
      </p:sp>
    </p:spTree>
    <p:extLst>
      <p:ext uri="{BB962C8B-B14F-4D97-AF65-F5344CB8AC3E}">
        <p14:creationId xmlns:p14="http://schemas.microsoft.com/office/powerpoint/2010/main" val="396643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the standardization in R.R</a:t>
            </a:r>
          </a:p>
          <a:p>
            <a:r>
              <a:rPr lang="en-US" baseline="0" dirty="0" smtClean="0"/>
              <a:t>This </a:t>
            </a:r>
            <a:r>
              <a:rPr lang="en-US" baseline="0" dirty="0" smtClean="0"/>
              <a:t>discussion starts when </a:t>
            </a:r>
            <a:r>
              <a:rPr lang="en-US" sz="1200" b="0" i="0" kern="1200" dirty="0" smtClean="0">
                <a:solidFill>
                  <a:schemeClr val="tx1"/>
                </a:solidFill>
                <a:effectLst/>
                <a:latin typeface="+mn-lt"/>
                <a:ea typeface="+mn-ea"/>
                <a:cs typeface="+mn-cs"/>
              </a:rPr>
              <a:t>continuous independent variables are measured at different scales. </a:t>
            </a:r>
          </a:p>
          <a:p>
            <a:pPr marL="0" indent="0">
              <a:buFontTx/>
              <a:buNone/>
            </a:pPr>
            <a:r>
              <a:rPr lang="en-US" sz="1200" b="0" i="0" kern="1200" dirty="0" smtClean="0">
                <a:solidFill>
                  <a:schemeClr val="tx1"/>
                </a:solidFill>
                <a:effectLst/>
                <a:latin typeface="+mn-lt"/>
                <a:ea typeface="+mn-ea"/>
                <a:cs typeface="+mn-cs"/>
              </a:rPr>
              <a:t>Normalization itself can include multiple procedures in general: </a:t>
            </a:r>
            <a:r>
              <a:rPr lang="en-US" sz="1200" b="0" i="0" u="none" strike="noStrike" kern="1200" dirty="0" smtClean="0">
                <a:solidFill>
                  <a:schemeClr val="tx1"/>
                </a:solidFill>
                <a:effectLst/>
                <a:latin typeface="+mn-lt"/>
                <a:ea typeface="+mn-ea"/>
                <a:cs typeface="+mn-cs"/>
                <a:hlinkClick r:id="rId3"/>
              </a:rPr>
              <a:t>min-max normalization</a:t>
            </a:r>
            <a:r>
              <a:rPr lang="en-US" sz="1200" b="0" i="0" kern="1200" dirty="0" smtClean="0">
                <a:solidFill>
                  <a:schemeClr val="tx1"/>
                </a:solidFill>
                <a:effectLst/>
                <a:latin typeface="+mn-lt"/>
                <a:ea typeface="+mn-ea"/>
                <a:cs typeface="+mn-cs"/>
              </a:rPr>
              <a:t> and Z-score standardization.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to be confused though, the </a:t>
            </a:r>
            <a:r>
              <a:rPr lang="en-US" sz="1200" b="0" i="0" u="none" strike="noStrike" kern="1200" dirty="0" smtClean="0">
                <a:solidFill>
                  <a:schemeClr val="tx1"/>
                </a:solidFill>
                <a:effectLst/>
                <a:latin typeface="+mn-lt"/>
                <a:ea typeface="+mn-ea"/>
                <a:cs typeface="+mn-cs"/>
                <a:hlinkClick r:id="rId3"/>
              </a:rPr>
              <a:t>min-max normalization</a:t>
            </a:r>
            <a:r>
              <a:rPr lang="en-US" sz="1200" b="0" i="0" kern="1200" dirty="0" smtClean="0">
                <a:solidFill>
                  <a:schemeClr val="tx1"/>
                </a:solidFill>
                <a:effectLst/>
                <a:latin typeface="+mn-lt"/>
                <a:ea typeface="+mn-ea"/>
                <a:cs typeface="+mn-cs"/>
              </a:rPr>
              <a:t> method is indeed normalization, when we rescale values to be in the range between 0 and 1.</a:t>
            </a:r>
          </a:p>
          <a:p>
            <a:pPr fontAlgn="base"/>
            <a:r>
              <a:rPr lang="en-US" sz="1200" b="0" i="0" kern="1200" dirty="0" smtClean="0">
                <a:solidFill>
                  <a:schemeClr val="tx1"/>
                </a:solidFill>
                <a:effectLst/>
                <a:latin typeface="+mn-lt"/>
                <a:ea typeface="+mn-ea"/>
                <a:cs typeface="+mn-cs"/>
              </a:rPr>
              <a:t>Whereas Z-score standardization is a procedure to “standardize” data to have </a:t>
            </a:r>
            <a:r>
              <a:rPr lang="en-US" sz="1200" b="0" i="0" u="none" strike="noStrike" kern="1200" dirty="0" smtClean="0">
                <a:solidFill>
                  <a:schemeClr val="tx1"/>
                </a:solidFill>
                <a:effectLst/>
                <a:latin typeface="+mn-lt"/>
                <a:ea typeface="+mn-ea"/>
                <a:cs typeface="+mn-cs"/>
                <a:hlinkClick r:id="rId4"/>
              </a:rPr>
              <a:t>mean</a:t>
            </a:r>
            <a:r>
              <a:rPr lang="en-US" sz="1200" b="0" i="0" kern="1200" dirty="0" smtClean="0">
                <a:solidFill>
                  <a:schemeClr val="tx1"/>
                </a:solidFill>
                <a:effectLst/>
                <a:latin typeface="+mn-lt"/>
                <a:ea typeface="+mn-ea"/>
                <a:cs typeface="+mn-cs"/>
              </a:rPr>
              <a:t> = 0 and </a:t>
            </a:r>
            <a:r>
              <a:rPr lang="en-US" sz="1200" b="0" i="0" u="none" strike="noStrike" kern="1200" dirty="0" smtClean="0">
                <a:solidFill>
                  <a:schemeClr val="tx1"/>
                </a:solidFill>
                <a:effectLst/>
                <a:latin typeface="+mn-lt"/>
                <a:ea typeface="+mn-ea"/>
                <a:cs typeface="+mn-cs"/>
                <a:hlinkClick r:id="rId4"/>
              </a:rPr>
              <a:t>standard deviation</a:t>
            </a:r>
            <a:r>
              <a:rPr lang="en-US" sz="1200" b="0" i="0" kern="1200" dirty="0" smtClean="0">
                <a:solidFill>
                  <a:schemeClr val="tx1"/>
                </a:solidFill>
                <a:effectLst/>
                <a:latin typeface="+mn-lt"/>
                <a:ea typeface="+mn-ea"/>
                <a:cs typeface="+mn-cs"/>
              </a:rPr>
              <a:t> = 1.</a:t>
            </a:r>
          </a:p>
          <a:p>
            <a:pPr fontAlgn="base"/>
            <a:r>
              <a:rPr lang="en-US" sz="1200" b="0" i="0" kern="1200" dirty="0" smtClean="0">
                <a:solidFill>
                  <a:schemeClr val="tx1"/>
                </a:solidFill>
                <a:effectLst/>
                <a:latin typeface="+mn-lt"/>
                <a:ea typeface="+mn-ea"/>
                <a:cs typeface="+mn-cs"/>
              </a:rPr>
              <a:t>These are two different procedures and not to be confused since they are used for different purposes and lead to different results.</a:t>
            </a:r>
          </a:p>
          <a:p>
            <a:pPr marL="171450" indent="-171450">
              <a:buFontTx/>
              <a:buChar char="-"/>
            </a:pPr>
            <a:endParaRPr lang="en-US" sz="1200" b="0" i="0" kern="1200" dirty="0" smtClean="0">
              <a:solidFill>
                <a:schemeClr val="tx1"/>
              </a:solidFill>
              <a:effectLst/>
              <a:latin typeface="+mn-lt"/>
              <a:ea typeface="+mn-ea"/>
              <a:cs typeface="+mn-cs"/>
            </a:endParaRPr>
          </a:p>
          <a:p>
            <a:r>
              <a:rPr lang="en-US" b="1" dirty="0" smtClean="0"/>
              <a:t>The idea is to rescale an original variable to have equal range and/or variance. </a:t>
            </a:r>
          </a:p>
          <a:p>
            <a:r>
              <a:rPr lang="en-US" b="1" dirty="0" smtClean="0"/>
              <a:t>2. min-max - </a:t>
            </a:r>
            <a:r>
              <a:rPr lang="en-US" sz="1200" b="0" i="0" kern="1200" dirty="0" smtClean="0">
                <a:solidFill>
                  <a:schemeClr val="tx1"/>
                </a:solidFill>
                <a:effectLst/>
                <a:latin typeface="+mn-lt"/>
                <a:ea typeface="+mn-ea"/>
                <a:cs typeface="+mn-cs"/>
              </a:rPr>
              <a:t>It is also called </a:t>
            </a:r>
            <a:r>
              <a:rPr lang="en-US" sz="1200" b="1" i="0" kern="1200" dirty="0" smtClean="0">
                <a:solidFill>
                  <a:schemeClr val="tx1"/>
                </a:solidFill>
                <a:effectLst/>
                <a:latin typeface="+mn-lt"/>
                <a:ea typeface="+mn-ea"/>
                <a:cs typeface="+mn-cs"/>
              </a:rPr>
              <a:t>0-1 scaling</a:t>
            </a:r>
            <a:r>
              <a:rPr lang="en-US" sz="1200" b="0" i="0" kern="1200" dirty="0" smtClean="0">
                <a:solidFill>
                  <a:schemeClr val="tx1"/>
                </a:solidFill>
                <a:effectLst/>
                <a:latin typeface="+mn-lt"/>
                <a:ea typeface="+mn-ea"/>
                <a:cs typeface="+mn-cs"/>
              </a:rPr>
              <a:t> because the standardized value using this method lies between 0 and 1.</a:t>
            </a:r>
          </a:p>
          <a:p>
            <a:r>
              <a:rPr lang="en-US" sz="1200" b="0" i="1" kern="1200" dirty="0" smtClean="0">
                <a:solidFill>
                  <a:schemeClr val="tx1"/>
                </a:solidFill>
                <a:effectLst/>
                <a:latin typeface="+mn-lt"/>
                <a:ea typeface="+mn-ea"/>
                <a:cs typeface="+mn-cs"/>
              </a:rPr>
              <a:t>library(</a:t>
            </a:r>
            <a:r>
              <a:rPr lang="en-US" sz="1200" b="0" i="1" kern="1200" dirty="0" err="1" smtClean="0">
                <a:solidFill>
                  <a:schemeClr val="tx1"/>
                </a:solidFill>
                <a:effectLst/>
                <a:latin typeface="+mn-lt"/>
                <a:ea typeface="+mn-ea"/>
                <a:cs typeface="+mn-cs"/>
              </a:rPr>
              <a:t>dplyr</a:t>
            </a:r>
            <a:r>
              <a:rPr lang="en-US" sz="1200" b="0" i="1" kern="1200" dirty="0" smtClean="0">
                <a:solidFill>
                  <a:schemeClr val="tx1"/>
                </a:solidFill>
                <a:effectLst/>
                <a:latin typeface="+mn-lt"/>
                <a:ea typeface="+mn-ea"/>
                <a:cs typeface="+mn-cs"/>
              </a:rPr>
              <a:t>)</a:t>
            </a:r>
            <a:r>
              <a:rPr lang="en-US" dirty="0" smtClean="0"/>
              <a:t/>
            </a:r>
            <a:br>
              <a:rPr lang="en-US" dirty="0" smtClean="0"/>
            </a:br>
            <a:r>
              <a:rPr lang="en-US" sz="1200" b="0" i="1" kern="1200" dirty="0" err="1" smtClean="0">
                <a:solidFill>
                  <a:schemeClr val="tx1"/>
                </a:solidFill>
                <a:effectLst/>
                <a:latin typeface="+mn-lt"/>
                <a:ea typeface="+mn-ea"/>
                <a:cs typeface="+mn-cs"/>
              </a:rPr>
              <a:t>mins</a:t>
            </a: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as.integer</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summarise_all</a:t>
            </a:r>
            <a:r>
              <a:rPr lang="en-US" sz="1200" b="0" i="1" kern="1200" dirty="0" smtClean="0">
                <a:solidFill>
                  <a:schemeClr val="tx1"/>
                </a:solidFill>
                <a:effectLst/>
                <a:latin typeface="+mn-lt"/>
                <a:ea typeface="+mn-ea"/>
                <a:cs typeface="+mn-cs"/>
              </a:rPr>
              <a:t>(X, min))</a:t>
            </a:r>
            <a:r>
              <a:rPr lang="en-US" dirty="0" smtClean="0"/>
              <a:t/>
            </a:r>
            <a:br>
              <a:rPr lang="en-US" dirty="0" smtClean="0"/>
            </a:br>
            <a:r>
              <a:rPr lang="en-US" sz="1200" b="0" i="1" kern="1200" dirty="0" err="1" smtClean="0">
                <a:solidFill>
                  <a:schemeClr val="tx1"/>
                </a:solidFill>
                <a:effectLst/>
                <a:latin typeface="+mn-lt"/>
                <a:ea typeface="+mn-ea"/>
                <a:cs typeface="+mn-cs"/>
              </a:rPr>
              <a:t>rng</a:t>
            </a:r>
            <a:r>
              <a:rPr lang="en-US" sz="1200" b="0" i="1" kern="1200" dirty="0" smtClean="0">
                <a:solidFill>
                  <a:schemeClr val="tx1"/>
                </a:solidFill>
                <a:effectLst/>
                <a:latin typeface="+mn-lt"/>
                <a:ea typeface="+mn-ea"/>
                <a:cs typeface="+mn-cs"/>
              </a:rPr>
              <a:t> = </a:t>
            </a:r>
            <a:r>
              <a:rPr lang="en-US" sz="1200" b="0" i="1" kern="1200" dirty="0" err="1" smtClean="0">
                <a:solidFill>
                  <a:schemeClr val="tx1"/>
                </a:solidFill>
                <a:effectLst/>
                <a:latin typeface="+mn-lt"/>
                <a:ea typeface="+mn-ea"/>
                <a:cs typeface="+mn-cs"/>
              </a:rPr>
              <a:t>as.integer</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summarise_all</a:t>
            </a:r>
            <a:r>
              <a:rPr lang="en-US" sz="1200" b="0" i="1" kern="1200" dirty="0" smtClean="0">
                <a:solidFill>
                  <a:schemeClr val="tx1"/>
                </a:solidFill>
                <a:effectLst/>
                <a:latin typeface="+mn-lt"/>
                <a:ea typeface="+mn-ea"/>
                <a:cs typeface="+mn-cs"/>
              </a:rPr>
              <a:t>(X, function(x) diff(range(x))))</a:t>
            </a:r>
            <a:r>
              <a:rPr lang="en-US" dirty="0" smtClean="0"/>
              <a:t/>
            </a:r>
            <a:br>
              <a:rPr lang="en-US" dirty="0" smtClean="0"/>
            </a:br>
            <a:r>
              <a:rPr lang="en-US" sz="1200" b="0" i="1" kern="1200" dirty="0" err="1" smtClean="0">
                <a:solidFill>
                  <a:schemeClr val="tx1"/>
                </a:solidFill>
                <a:effectLst/>
                <a:latin typeface="+mn-lt"/>
                <a:ea typeface="+mn-ea"/>
                <a:cs typeface="+mn-cs"/>
              </a:rPr>
              <a:t>X.scaled</a:t>
            </a:r>
            <a:r>
              <a:rPr lang="en-US" sz="1200" b="0" i="1" kern="1200" dirty="0" smtClean="0">
                <a:solidFill>
                  <a:schemeClr val="tx1"/>
                </a:solidFill>
                <a:effectLst/>
                <a:latin typeface="+mn-lt"/>
                <a:ea typeface="+mn-ea"/>
                <a:cs typeface="+mn-cs"/>
              </a:rPr>
              <a:t> = </a:t>
            </a:r>
            <a:r>
              <a:rPr lang="en-US" sz="1200" b="0" i="1" kern="1200" dirty="0" err="1" smtClean="0">
                <a:solidFill>
                  <a:schemeClr val="tx1"/>
                </a:solidFill>
                <a:effectLst/>
                <a:latin typeface="+mn-lt"/>
                <a:ea typeface="+mn-ea"/>
                <a:cs typeface="+mn-cs"/>
              </a:rPr>
              <a:t>data.frame</a:t>
            </a:r>
            <a:r>
              <a:rPr lang="en-US" sz="1200" b="0" i="1" kern="1200" dirty="0" smtClean="0">
                <a:solidFill>
                  <a:schemeClr val="tx1"/>
                </a:solidFill>
                <a:effectLst/>
                <a:latin typeface="+mn-lt"/>
                <a:ea typeface="+mn-ea"/>
                <a:cs typeface="+mn-cs"/>
              </a:rPr>
              <a:t>(scale(X, center= </a:t>
            </a:r>
            <a:r>
              <a:rPr lang="en-US" sz="1200" b="0" i="1" kern="1200" dirty="0" err="1" smtClean="0">
                <a:solidFill>
                  <a:schemeClr val="tx1"/>
                </a:solidFill>
                <a:effectLst/>
                <a:latin typeface="+mn-lt"/>
                <a:ea typeface="+mn-ea"/>
                <a:cs typeface="+mn-cs"/>
              </a:rPr>
              <a:t>mins</a:t>
            </a:r>
            <a:r>
              <a:rPr lang="en-US" sz="1200" b="0" i="1" kern="1200" dirty="0" smtClean="0">
                <a:solidFill>
                  <a:schemeClr val="tx1"/>
                </a:solidFill>
                <a:effectLst/>
                <a:latin typeface="+mn-lt"/>
                <a:ea typeface="+mn-ea"/>
                <a:cs typeface="+mn-cs"/>
              </a:rPr>
              <a:t>, scale=</a:t>
            </a:r>
            <a:r>
              <a:rPr lang="en-US" sz="1200" b="0" i="1" kern="1200" dirty="0" err="1" smtClean="0">
                <a:solidFill>
                  <a:schemeClr val="tx1"/>
                </a:solidFill>
                <a:effectLst/>
                <a:latin typeface="+mn-lt"/>
                <a:ea typeface="+mn-ea"/>
                <a:cs typeface="+mn-cs"/>
              </a:rPr>
              <a:t>rng</a:t>
            </a:r>
            <a:r>
              <a:rPr lang="en-US" sz="1200" b="0" i="1" kern="1200" dirty="0" smtClean="0">
                <a:solidFill>
                  <a:schemeClr val="tx1"/>
                </a:solidFill>
                <a:effectLst/>
                <a:latin typeface="+mn-lt"/>
                <a:ea typeface="+mn-ea"/>
                <a:cs typeface="+mn-cs"/>
              </a:rPr>
              <a:t>))</a:t>
            </a:r>
          </a:p>
          <a:p>
            <a:endParaRPr lang="en-US" b="1" dirty="0" smtClean="0"/>
          </a:p>
          <a:p>
            <a:r>
              <a:rPr lang="en-US" b="1" dirty="0" smtClean="0"/>
              <a:t>3. </a:t>
            </a:r>
            <a:r>
              <a:rPr lang="en-US" b="1" dirty="0" err="1" smtClean="0"/>
              <a:t>Std</a:t>
            </a:r>
            <a:r>
              <a:rPr lang="en-US" b="1" dirty="0" smtClean="0"/>
              <a:t> </a:t>
            </a:r>
            <a:r>
              <a:rPr lang="en-US" sz="1200" b="0" i="0" kern="1200" dirty="0" smtClean="0">
                <a:solidFill>
                  <a:schemeClr val="tx1"/>
                </a:solidFill>
                <a:effectLst/>
                <a:latin typeface="+mn-lt"/>
                <a:ea typeface="+mn-ea"/>
                <a:cs typeface="+mn-cs"/>
              </a:rPr>
              <a:t>we divide each value by the standard deviation. The idea is to have </a:t>
            </a:r>
            <a:r>
              <a:rPr lang="en-US" sz="1200" b="1" i="0" kern="1200" dirty="0" smtClean="0">
                <a:solidFill>
                  <a:schemeClr val="tx1"/>
                </a:solidFill>
                <a:effectLst/>
                <a:latin typeface="+mn-lt"/>
                <a:ea typeface="+mn-ea"/>
                <a:cs typeface="+mn-cs"/>
              </a:rPr>
              <a:t>equal variance</a:t>
            </a:r>
            <a:r>
              <a:rPr lang="en-US" sz="1200" b="0" i="0" kern="1200" dirty="0" smtClean="0">
                <a:solidFill>
                  <a:schemeClr val="tx1"/>
                </a:solidFill>
                <a:effectLst/>
                <a:latin typeface="+mn-lt"/>
                <a:ea typeface="+mn-ea"/>
                <a:cs typeface="+mn-cs"/>
              </a:rPr>
              <a:t>, but different means and ranges</a:t>
            </a:r>
            <a:endParaRPr lang="en-US" b="1" dirty="0" smtClean="0"/>
          </a:p>
          <a:p>
            <a:endParaRPr lang="en-US" b="1" dirty="0" smtClean="0"/>
          </a:p>
          <a:p>
            <a:endParaRPr lang="en-US" b="1" dirty="0" smtClean="0"/>
          </a:p>
          <a:p>
            <a:r>
              <a:rPr lang="en-US" sz="1200" b="0" i="1" kern="1200" dirty="0" smtClean="0">
                <a:solidFill>
                  <a:schemeClr val="tx1"/>
                </a:solidFill>
                <a:effectLst/>
                <a:latin typeface="+mn-lt"/>
                <a:ea typeface="+mn-ea"/>
                <a:cs typeface="+mn-cs"/>
              </a:rPr>
              <a:t># Creating a sample data</a:t>
            </a:r>
            <a:r>
              <a:rPr lang="en-US" dirty="0" smtClean="0"/>
              <a:t/>
            </a:r>
            <a:br>
              <a:rPr lang="en-US" dirty="0" smtClean="0"/>
            </a:br>
            <a:r>
              <a:rPr lang="en-US" sz="1200" b="0" i="1" kern="1200" dirty="0" err="1" smtClean="0">
                <a:solidFill>
                  <a:schemeClr val="tx1"/>
                </a:solidFill>
                <a:effectLst/>
                <a:latin typeface="+mn-lt"/>
                <a:ea typeface="+mn-ea"/>
                <a:cs typeface="+mn-cs"/>
              </a:rPr>
              <a:t>set.seed</a:t>
            </a:r>
            <a:r>
              <a:rPr lang="en-US" sz="1200" b="0" i="1" kern="1200" dirty="0" smtClean="0">
                <a:solidFill>
                  <a:schemeClr val="tx1"/>
                </a:solidFill>
                <a:effectLst/>
                <a:latin typeface="+mn-lt"/>
                <a:ea typeface="+mn-ea"/>
                <a:cs typeface="+mn-cs"/>
              </a:rPr>
              <a:t>(123)</a:t>
            </a:r>
            <a:r>
              <a:rPr lang="en-US" dirty="0" smtClean="0"/>
              <a:t/>
            </a:r>
            <a:br>
              <a:rPr lang="en-US" dirty="0" smtClean="0"/>
            </a:br>
            <a:r>
              <a:rPr lang="en-US" sz="1200" b="0" i="1" kern="1200" dirty="0" smtClean="0">
                <a:solidFill>
                  <a:schemeClr val="tx1"/>
                </a:solidFill>
                <a:effectLst/>
                <a:latin typeface="+mn-lt"/>
                <a:ea typeface="+mn-ea"/>
                <a:cs typeface="+mn-cs"/>
              </a:rPr>
              <a:t>X =</a:t>
            </a:r>
            <a:r>
              <a:rPr lang="en-US" sz="1200" b="0" i="1" kern="1200" dirty="0" err="1" smtClean="0">
                <a:solidFill>
                  <a:schemeClr val="tx1"/>
                </a:solidFill>
                <a:effectLst/>
                <a:latin typeface="+mn-lt"/>
                <a:ea typeface="+mn-ea"/>
                <a:cs typeface="+mn-cs"/>
              </a:rPr>
              <a:t>data.frame</a:t>
            </a:r>
            <a:r>
              <a:rPr lang="en-US" sz="1200" b="0" i="1" kern="1200" dirty="0" smtClean="0">
                <a:solidFill>
                  <a:schemeClr val="tx1"/>
                </a:solidFill>
                <a:effectLst/>
                <a:latin typeface="+mn-lt"/>
                <a:ea typeface="+mn-ea"/>
                <a:cs typeface="+mn-cs"/>
              </a:rPr>
              <a:t>(k1 = sample(100:1000,1000, replace=TRUE),</a:t>
            </a:r>
            <a:r>
              <a:rPr lang="en-US" dirty="0" smtClean="0"/>
              <a:t/>
            </a:r>
            <a:br>
              <a:rPr lang="en-US" dirty="0" smtClean="0"/>
            </a:br>
            <a:r>
              <a:rPr lang="en-US" sz="1200" b="0" i="1" kern="1200" dirty="0" smtClean="0">
                <a:solidFill>
                  <a:schemeClr val="tx1"/>
                </a:solidFill>
                <a:effectLst/>
                <a:latin typeface="+mn-lt"/>
                <a:ea typeface="+mn-ea"/>
                <a:cs typeface="+mn-cs"/>
              </a:rPr>
              <a:t>              k2 = sample(10:100,1000, replace=TRUE))</a:t>
            </a:r>
            <a:r>
              <a:rPr lang="en-US" dirty="0" smtClean="0"/>
              <a:t/>
            </a:r>
            <a:br>
              <a:rPr lang="en-US" dirty="0" smtClean="0"/>
            </a:br>
            <a:r>
              <a:rPr lang="en-US" sz="1200" b="0" i="1" kern="1200" dirty="0" err="1" smtClean="0">
                <a:solidFill>
                  <a:schemeClr val="tx1"/>
                </a:solidFill>
                <a:effectLst/>
                <a:latin typeface="+mn-lt"/>
                <a:ea typeface="+mn-ea"/>
                <a:cs typeface="+mn-cs"/>
              </a:rPr>
              <a:t>X.scaled</a:t>
            </a:r>
            <a:r>
              <a:rPr lang="en-US" sz="1200" b="0" i="1" kern="1200" dirty="0" smtClean="0">
                <a:solidFill>
                  <a:schemeClr val="tx1"/>
                </a:solidFill>
                <a:effectLst/>
                <a:latin typeface="+mn-lt"/>
                <a:ea typeface="+mn-ea"/>
                <a:cs typeface="+mn-cs"/>
              </a:rPr>
              <a:t> = scale(X, center= TRUE, scale=TRUE)</a:t>
            </a:r>
          </a:p>
          <a:p>
            <a:endParaRPr lang="en-US" sz="1200" b="0" i="1"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When it is important to standardize variables?</a:t>
            </a:r>
          </a:p>
          <a:p>
            <a:pPr marL="228600" indent="-228600">
              <a:buAutoNum type="arabicPeriod"/>
            </a:pPr>
            <a:r>
              <a:rPr lang="en-US" sz="1200" b="0" i="0" kern="1200" dirty="0" smtClean="0">
                <a:solidFill>
                  <a:schemeClr val="tx1"/>
                </a:solidFill>
                <a:effectLst/>
                <a:latin typeface="+mn-lt"/>
                <a:ea typeface="+mn-ea"/>
                <a:cs typeface="+mn-cs"/>
              </a:rPr>
              <a:t>It is important to standardize variables before running </a:t>
            </a:r>
            <a:r>
              <a:rPr lang="en-US" sz="1200" b="1" i="0" kern="1200" dirty="0" smtClean="0">
                <a:solidFill>
                  <a:schemeClr val="tx1"/>
                </a:solidFill>
                <a:effectLst/>
                <a:latin typeface="+mn-lt"/>
                <a:ea typeface="+mn-ea"/>
                <a:cs typeface="+mn-cs"/>
              </a:rPr>
              <a:t>Cluster Analysis</a:t>
            </a:r>
            <a:r>
              <a:rPr lang="en-US" sz="1200" b="0" i="0" kern="1200" dirty="0" smtClean="0">
                <a:solidFill>
                  <a:schemeClr val="tx1"/>
                </a:solidFill>
                <a:effectLst/>
                <a:latin typeface="+mn-lt"/>
                <a:ea typeface="+mn-ea"/>
                <a:cs typeface="+mn-cs"/>
              </a:rPr>
              <a:t>. It is because cluster analysis techniques depend on the concept of measuring the distance between the different observations we're trying to cluster.</a:t>
            </a:r>
          </a:p>
          <a:p>
            <a:pPr marL="228600" indent="-228600">
              <a:buAutoNum type="arabicPeriod"/>
            </a:pPr>
            <a:r>
              <a:rPr lang="en-US" sz="1200" b="0" i="0" kern="1200" dirty="0" smtClean="0">
                <a:solidFill>
                  <a:schemeClr val="tx1"/>
                </a:solidFill>
                <a:effectLst/>
                <a:latin typeface="+mn-lt"/>
                <a:ea typeface="+mn-ea"/>
                <a:cs typeface="+mn-cs"/>
              </a:rPr>
              <a:t>Prior to </a:t>
            </a:r>
            <a:r>
              <a:rPr lang="en-US" sz="1200" b="1" i="0" kern="1200" dirty="0" smtClean="0">
                <a:solidFill>
                  <a:schemeClr val="tx1"/>
                </a:solidFill>
                <a:effectLst/>
                <a:latin typeface="+mn-lt"/>
                <a:ea typeface="+mn-ea"/>
                <a:cs typeface="+mn-cs"/>
              </a:rPr>
              <a:t>Principal Component Analysis</a:t>
            </a:r>
            <a:r>
              <a:rPr lang="en-US" sz="1200" b="0" i="0" kern="1200" dirty="0" smtClean="0">
                <a:solidFill>
                  <a:schemeClr val="tx1"/>
                </a:solidFill>
                <a:effectLst/>
                <a:latin typeface="+mn-lt"/>
                <a:ea typeface="+mn-ea"/>
                <a:cs typeface="+mn-cs"/>
              </a:rPr>
              <a:t>, it is critical to standardize variables. It is because PCA gives more weightage to those variables that have higher variances than to those variables that have very low variances.</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22</a:t>
            </a:fld>
            <a:endParaRPr lang="en-US"/>
          </a:p>
        </p:txBody>
      </p:sp>
    </p:spTree>
    <p:extLst>
      <p:ext uri="{BB962C8B-B14F-4D97-AF65-F5344CB8AC3E}">
        <p14:creationId xmlns:p14="http://schemas.microsoft.com/office/powerpoint/2010/main" val="415426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scale() function, </a:t>
            </a:r>
            <a:r>
              <a:rPr lang="en-US" sz="1200" b="1" i="0" kern="1200" dirty="0" smtClean="0">
                <a:solidFill>
                  <a:schemeClr val="tx1"/>
                </a:solidFill>
                <a:effectLst/>
                <a:latin typeface="+mn-lt"/>
                <a:ea typeface="+mn-ea"/>
                <a:cs typeface="+mn-cs"/>
              </a:rPr>
              <a:t>center= TRUE</a:t>
            </a:r>
            <a:r>
              <a:rPr lang="en-US" sz="1200" b="0" i="0" kern="1200" dirty="0" smtClean="0">
                <a:solidFill>
                  <a:schemeClr val="tx1"/>
                </a:solidFill>
                <a:effectLst/>
                <a:latin typeface="+mn-lt"/>
                <a:ea typeface="+mn-ea"/>
                <a:cs typeface="+mn-cs"/>
              </a:rPr>
              <a:t> implies subtracting the mean from its original variable. </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scale = TRUE</a:t>
            </a:r>
            <a:r>
              <a:rPr lang="en-US" sz="1200" b="0" i="0" kern="1200" dirty="0" smtClean="0">
                <a:solidFill>
                  <a:schemeClr val="tx1"/>
                </a:solidFill>
                <a:effectLst/>
                <a:latin typeface="+mn-lt"/>
                <a:ea typeface="+mn-ea"/>
                <a:cs typeface="+mn-cs"/>
              </a:rPr>
              <a:t> implies dividing the centered column by its standard deviations.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Interpretation </a:t>
            </a:r>
          </a:p>
          <a:p>
            <a:r>
              <a:rPr lang="en-US" sz="1200" b="0" i="1" kern="1200" dirty="0" smtClean="0">
                <a:solidFill>
                  <a:schemeClr val="tx1"/>
                </a:solidFill>
                <a:effectLst/>
                <a:latin typeface="+mn-lt"/>
                <a:ea typeface="+mn-ea"/>
                <a:cs typeface="+mn-cs"/>
              </a:rPr>
              <a:t>A value of 1 implies that the value for that case is one standard deviation above the mean, while a value of -1 indicates that a case has a value one standard deviations lower than the mean.</a:t>
            </a:r>
          </a:p>
          <a:p>
            <a:r>
              <a:rPr lang="en-US" sz="1200" b="0" i="1" kern="1200" dirty="0" smtClean="0">
                <a:solidFill>
                  <a:schemeClr val="tx1"/>
                </a:solidFill>
                <a:effectLst/>
                <a:latin typeface="+mn-lt"/>
                <a:ea typeface="+mn-ea"/>
                <a:cs typeface="+mn-cs"/>
              </a:rPr>
              <a:t>Important to</a:t>
            </a:r>
            <a:r>
              <a:rPr lang="en-US" sz="1200" b="0" i="1" kern="1200" baseline="0" dirty="0" smtClean="0">
                <a:solidFill>
                  <a:schemeClr val="tx1"/>
                </a:solidFill>
                <a:effectLst/>
                <a:latin typeface="+mn-lt"/>
                <a:ea typeface="+mn-ea"/>
                <a:cs typeface="+mn-cs"/>
              </a:rPr>
              <a:t> note here: </a:t>
            </a:r>
            <a:r>
              <a:rPr lang="en-US" sz="1200" b="0" i="1" kern="1200" dirty="0" smtClean="0">
                <a:solidFill>
                  <a:schemeClr val="tx1"/>
                </a:solidFill>
                <a:effectLst/>
                <a:latin typeface="+mn-lt"/>
                <a:ea typeface="+mn-ea"/>
                <a:cs typeface="+mn-cs"/>
              </a:rPr>
              <a:t>The standardized values do not lie in a particular interval. It can be any real number.</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23</a:t>
            </a:fld>
            <a:endParaRPr lang="en-US"/>
          </a:p>
        </p:txBody>
      </p:sp>
    </p:spTree>
    <p:extLst>
      <p:ext uri="{BB962C8B-B14F-4D97-AF65-F5344CB8AC3E}">
        <p14:creationId xmlns:p14="http://schemas.microsoft.com/office/powerpoint/2010/main" val="196507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the data</a:t>
            </a:r>
          </a:p>
          <a:p>
            <a:r>
              <a:rPr lang="en-US" dirty="0" smtClean="0"/>
              <a:t>Range(speed).</a:t>
            </a:r>
            <a:r>
              <a:rPr lang="en-US" baseline="0" dirty="0" smtClean="0"/>
              <a:t> Range(distance)</a:t>
            </a:r>
          </a:p>
          <a:p>
            <a:r>
              <a:rPr lang="en-US" baseline="0" dirty="0" smtClean="0"/>
              <a:t>Plot(</a:t>
            </a:r>
            <a:r>
              <a:rPr lang="en-US" baseline="0" dirty="0" err="1" smtClean="0"/>
              <a:t>speed,distance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24</a:t>
            </a:fld>
            <a:endParaRPr lang="en-US"/>
          </a:p>
        </p:txBody>
      </p:sp>
    </p:spTree>
    <p:extLst>
      <p:ext uri="{BB962C8B-B14F-4D97-AF65-F5344CB8AC3E}">
        <p14:creationId xmlns:p14="http://schemas.microsoft.com/office/powerpoint/2010/main" val="628743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The distribution of sample means seems to have the same center as the distribution of individual values, and</a:t>
            </a:r>
          </a:p>
          <a:p>
            <a:r>
              <a:rPr lang="en-US" sz="1200" b="0" i="0" kern="1200" dirty="0" smtClean="0">
                <a:solidFill>
                  <a:schemeClr val="tx1"/>
                </a:solidFill>
                <a:effectLst/>
                <a:latin typeface="+mn-lt"/>
                <a:ea typeface="+mn-ea"/>
                <a:cs typeface="+mn-cs"/>
              </a:rPr>
              <a:t>2. The variation in the distribution of sample means is </a:t>
            </a:r>
            <a:r>
              <a:rPr lang="en-US" sz="1200" b="0" i="1" kern="1200" dirty="0" smtClean="0">
                <a:solidFill>
                  <a:schemeClr val="tx1"/>
                </a:solidFill>
                <a:effectLst/>
                <a:latin typeface="+mn-lt"/>
                <a:ea typeface="+mn-ea"/>
                <a:cs typeface="+mn-cs"/>
              </a:rPr>
              <a:t>much</a:t>
            </a:r>
            <a:r>
              <a:rPr lang="en-US" sz="1200" b="0" i="0" kern="1200" dirty="0" smtClean="0">
                <a:solidFill>
                  <a:schemeClr val="tx1"/>
                </a:solidFill>
                <a:effectLst/>
                <a:latin typeface="+mn-lt"/>
                <a:ea typeface="+mn-ea"/>
                <a:cs typeface="+mn-cs"/>
              </a:rPr>
              <a:t> less than the original distribution. (In other words, the distribution of sample means is much skinnier than the distribution of individual values.)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25</a:t>
            </a:fld>
            <a:endParaRPr lang="en-US"/>
          </a:p>
        </p:txBody>
      </p:sp>
    </p:spTree>
    <p:extLst>
      <p:ext uri="{BB962C8B-B14F-4D97-AF65-F5344CB8AC3E}">
        <p14:creationId xmlns:p14="http://schemas.microsoft.com/office/powerpoint/2010/main" val="226913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round() function  x&lt;-round(x)</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0" dirty="0" smtClean="0"/>
              <a:t> Key feature </a:t>
            </a:r>
            <a:r>
              <a:rPr lang="en-US" baseline="0" dirty="0" err="1" smtClean="0"/>
              <a:t>ign</a:t>
            </a:r>
            <a:r>
              <a:rPr lang="en-US" baseline="0" dirty="0" smtClean="0"/>
              <a:t> bell </a:t>
            </a:r>
            <a:r>
              <a:rPr lang="en-US" baseline="0" dirty="0" err="1" smtClean="0"/>
              <a:t>shapred</a:t>
            </a:r>
            <a:r>
              <a:rPr lang="en-US" baseline="0" dirty="0" smtClean="0"/>
              <a:t>, the </a:t>
            </a:r>
            <a:r>
              <a:rPr lang="en-US" sz="1200" b="0" i="0" kern="1200" dirty="0" smtClean="0">
                <a:solidFill>
                  <a:schemeClr val="tx1"/>
                </a:solidFill>
                <a:effectLst/>
                <a:latin typeface="+mn-lt"/>
                <a:ea typeface="+mn-ea"/>
                <a:cs typeface="+mn-cs"/>
              </a:rPr>
              <a:t>Mean=mode=median, 1 </a:t>
            </a:r>
            <a:r>
              <a:rPr lang="en-US" sz="1200" b="0" i="0" kern="1200" dirty="0" err="1" smtClean="0">
                <a:solidFill>
                  <a:schemeClr val="tx1"/>
                </a:solidFill>
                <a:effectLst/>
                <a:latin typeface="+mn-lt"/>
                <a:ea typeface="+mn-ea"/>
                <a:cs typeface="+mn-cs"/>
              </a:rPr>
              <a:t>std</a:t>
            </a:r>
            <a:r>
              <a:rPr lang="en-US" sz="1200" b="0" i="0" kern="1200" dirty="0" smtClean="0">
                <a:solidFill>
                  <a:schemeClr val="tx1"/>
                </a:solidFill>
                <a:effectLst/>
                <a:latin typeface="+mn-lt"/>
                <a:ea typeface="+mn-ea"/>
                <a:cs typeface="+mn-cs"/>
              </a:rPr>
              <a:t> dev from</a:t>
            </a:r>
            <a:r>
              <a:rPr lang="en-US" sz="1200" b="0" i="0" kern="1200" baseline="0" dirty="0" smtClean="0">
                <a:solidFill>
                  <a:schemeClr val="tx1"/>
                </a:solidFill>
                <a:effectLst/>
                <a:latin typeface="+mn-lt"/>
                <a:ea typeface="+mn-ea"/>
                <a:cs typeface="+mn-cs"/>
              </a:rPr>
              <a:t> the mean </a:t>
            </a:r>
            <a:r>
              <a:rPr lang="en-US" sz="1200" b="0" i="0" kern="1200" dirty="0" smtClean="0">
                <a:solidFill>
                  <a:schemeClr val="tx1"/>
                </a:solidFill>
                <a:effectLst/>
                <a:latin typeface="+mn-lt"/>
                <a:ea typeface="+mn-ea"/>
                <a:cs typeface="+mn-cs"/>
              </a:rPr>
              <a:t>is 68% of the observations,</a:t>
            </a:r>
            <a:r>
              <a:rPr lang="en-US" sz="1200" b="0" i="0" kern="1200" baseline="0" dirty="0" smtClean="0">
                <a:solidFill>
                  <a:schemeClr val="tx1"/>
                </a:solidFill>
                <a:effectLst/>
                <a:latin typeface="+mn-lt"/>
                <a:ea typeface="+mn-ea"/>
                <a:cs typeface="+mn-cs"/>
              </a:rPr>
              <a:t> 2 </a:t>
            </a:r>
            <a:r>
              <a:rPr lang="en-US" sz="1200" b="0" i="0" kern="1200" baseline="0" dirty="0" err="1" smtClean="0">
                <a:solidFill>
                  <a:schemeClr val="tx1"/>
                </a:solidFill>
                <a:effectLst/>
                <a:latin typeface="+mn-lt"/>
                <a:ea typeface="+mn-ea"/>
                <a:cs typeface="+mn-cs"/>
              </a:rPr>
              <a:t>std</a:t>
            </a:r>
            <a:r>
              <a:rPr lang="en-US" sz="1200" b="0" i="0" kern="1200" baseline="0" dirty="0" smtClean="0">
                <a:solidFill>
                  <a:schemeClr val="tx1"/>
                </a:solidFill>
                <a:effectLst/>
                <a:latin typeface="+mn-lt"/>
                <a:ea typeface="+mn-ea"/>
                <a:cs typeface="+mn-cs"/>
              </a:rPr>
              <a:t> (95), 3 </a:t>
            </a:r>
            <a:r>
              <a:rPr lang="en-US" sz="1200" b="0" i="0" kern="1200" baseline="0" dirty="0" err="1" smtClean="0">
                <a:solidFill>
                  <a:schemeClr val="tx1"/>
                </a:solidFill>
                <a:effectLst/>
                <a:latin typeface="+mn-lt"/>
                <a:ea typeface="+mn-ea"/>
                <a:cs typeface="+mn-cs"/>
              </a:rPr>
              <a:t>std</a:t>
            </a:r>
            <a:r>
              <a:rPr lang="en-US" sz="1200" b="0" i="0" kern="1200" baseline="0" dirty="0" smtClean="0">
                <a:solidFill>
                  <a:schemeClr val="tx1"/>
                </a:solidFill>
                <a:effectLst/>
                <a:latin typeface="+mn-lt"/>
                <a:ea typeface="+mn-ea"/>
                <a:cs typeface="+mn-cs"/>
              </a:rPr>
              <a:t>(99)</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a:t>
            </a:r>
            <a:r>
              <a:rPr lang="en-US" sz="1200" b="0" i="0" kern="1200" dirty="0" smtClean="0">
                <a:solidFill>
                  <a:schemeClr val="tx1"/>
                </a:solidFill>
                <a:effectLst/>
                <a:latin typeface="+mn-lt"/>
                <a:ea typeface="+mn-ea"/>
                <a:cs typeface="+mn-cs"/>
              </a:rPr>
              <a:t> refers to how many random numbers to generate.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are the mean and standard deviation of the distribution respectively.</a:t>
            </a:r>
          </a:p>
          <a:p>
            <a:r>
              <a:rPr lang="en-US" sz="1200" b="0" i="0" kern="1200" dirty="0" smtClean="0">
                <a:solidFill>
                  <a:schemeClr val="tx1"/>
                </a:solidFill>
                <a:effectLst/>
                <a:latin typeface="+mn-lt"/>
                <a:ea typeface="+mn-ea"/>
                <a:cs typeface="+mn-cs"/>
              </a:rPr>
              <a:t>The default values for mean and standard deviations are 0 and 1</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Binomial probability is useful in business analysis.</a:t>
            </a:r>
          </a:p>
          <a:p>
            <a:r>
              <a:rPr lang="sv-SE" dirty="0" smtClean="0"/>
              <a:t># r binomial - binomial simulation in r </a:t>
            </a:r>
          </a:p>
          <a:p>
            <a:r>
              <a:rPr lang="sv-SE" dirty="0" smtClean="0"/>
              <a:t>rbinom(7, 150,.05)</a:t>
            </a:r>
          </a:p>
          <a:p>
            <a:endParaRPr lang="sv-SE" dirty="0" smtClean="0"/>
          </a:p>
          <a:p>
            <a:r>
              <a:rPr lang="sv-SE" dirty="0" smtClean="0"/>
              <a:t>4.</a:t>
            </a:r>
            <a:r>
              <a:rPr lang="sv-SE" baseline="0" dirty="0" smtClean="0"/>
              <a:t> </a:t>
            </a:r>
            <a:r>
              <a:rPr lang="en-US" sz="1200" b="0" i="0" kern="1200" dirty="0" smtClean="0">
                <a:solidFill>
                  <a:schemeClr val="tx1"/>
                </a:solidFill>
                <a:effectLst/>
                <a:latin typeface="+mn-lt"/>
                <a:ea typeface="+mn-ea"/>
                <a:cs typeface="+mn-cs"/>
              </a:rPr>
              <a:t>We can model individual Bernoulli trials as well. We do this be setting the trials attribute to one. Here is the outcome of 10 coin flips:</a:t>
            </a:r>
          </a:p>
          <a:p>
            <a:r>
              <a:rPr lang="en-US" sz="1200" b="0" i="0" kern="1200" dirty="0" smtClean="0">
                <a:solidFill>
                  <a:schemeClr val="tx1"/>
                </a:solidFill>
                <a:effectLst/>
                <a:latin typeface="+mn-lt"/>
                <a:ea typeface="+mn-ea"/>
                <a:cs typeface="+mn-cs"/>
              </a:rPr>
              <a:t>Or stepping it up a bit, here’s the outcome of 10 flips of 100 coins:</a:t>
            </a:r>
          </a:p>
          <a:p>
            <a:r>
              <a:rPr lang="en-US" dirty="0" smtClean="0"/>
              <a:t># binomial simulation in r </a:t>
            </a:r>
            <a:r>
              <a:rPr lang="en-US" dirty="0" err="1" smtClean="0"/>
              <a:t>rbinom</a:t>
            </a:r>
            <a:r>
              <a:rPr lang="en-US" dirty="0" smtClean="0"/>
              <a:t>(10, 100,.5)</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26</a:t>
            </a:fld>
            <a:endParaRPr lang="en-US"/>
          </a:p>
        </p:txBody>
      </p:sp>
    </p:spTree>
    <p:extLst>
      <p:ext uri="{BB962C8B-B14F-4D97-AF65-F5344CB8AC3E}">
        <p14:creationId xmlns:p14="http://schemas.microsoft.com/office/powerpoint/2010/main" val="294005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F185D-188F-4B69-BB93-F731D09D5DF8}" type="slidenum">
              <a:rPr lang="en-US" smtClean="0"/>
              <a:t>2</a:t>
            </a:fld>
            <a:endParaRPr lang="en-US"/>
          </a:p>
        </p:txBody>
      </p:sp>
    </p:spTree>
    <p:extLst>
      <p:ext uri="{BB962C8B-B14F-4D97-AF65-F5344CB8AC3E}">
        <p14:creationId xmlns:p14="http://schemas.microsoft.com/office/powerpoint/2010/main" val="312982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R’s </a:t>
            </a:r>
            <a:r>
              <a:rPr lang="en-US" sz="1200" b="0" i="0" kern="1200" dirty="0" err="1" smtClean="0">
                <a:solidFill>
                  <a:schemeClr val="tx1"/>
                </a:solidFill>
                <a:effectLst/>
                <a:latin typeface="+mn-lt"/>
                <a:ea typeface="+mn-ea"/>
                <a:cs typeface="+mn-cs"/>
              </a:rPr>
              <a:t>dbinom</a:t>
            </a:r>
            <a:r>
              <a:rPr lang="en-US" sz="1200" b="0" i="0" kern="1200" dirty="0" smtClean="0">
                <a:solidFill>
                  <a:schemeClr val="tx1"/>
                </a:solidFill>
                <a:effectLst/>
                <a:latin typeface="+mn-lt"/>
                <a:ea typeface="+mn-ea"/>
                <a:cs typeface="+mn-cs"/>
              </a:rPr>
              <a:t> function. You can use this to calculate the probability of getting X successes on n binomial trials.</a:t>
            </a:r>
          </a:p>
          <a:p>
            <a:r>
              <a:rPr lang="en-US" sz="1200" b="0" i="0" kern="1200" dirty="0" smtClean="0">
                <a:solidFill>
                  <a:schemeClr val="tx1"/>
                </a:solidFill>
                <a:effectLst/>
                <a:latin typeface="+mn-lt"/>
                <a:ea typeface="+mn-ea"/>
                <a:cs typeface="+mn-cs"/>
              </a:rPr>
              <a:t>The example above indicates the probability of getting 5 heads in 10 coin flips is just under 25%.</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Dbinom</a:t>
            </a:r>
            <a:r>
              <a:rPr lang="en-US" sz="1200" b="0" i="0" kern="1200" dirty="0" smtClean="0">
                <a:solidFill>
                  <a:schemeClr val="tx1"/>
                </a:solidFill>
                <a:effectLst/>
                <a:latin typeface="+mn-lt"/>
                <a:ea typeface="+mn-ea"/>
                <a:cs typeface="+mn-cs"/>
              </a:rPr>
              <a:t> provides the probability of getting a result for that specific point on the binomial distribution. </a:t>
            </a:r>
            <a:r>
              <a:rPr lang="en-US" sz="1200" b="0" i="0" kern="1200" dirty="0" err="1" smtClean="0">
                <a:solidFill>
                  <a:schemeClr val="tx1"/>
                </a:solidFill>
                <a:effectLst/>
                <a:latin typeface="+mn-lt"/>
                <a:ea typeface="+mn-ea"/>
                <a:cs typeface="+mn-cs"/>
              </a:rPr>
              <a:t>Pbinom</a:t>
            </a:r>
            <a:r>
              <a:rPr lang="en-US" sz="1200" b="0" i="0" kern="1200" dirty="0" smtClean="0">
                <a:solidFill>
                  <a:schemeClr val="tx1"/>
                </a:solidFill>
                <a:effectLst/>
                <a:latin typeface="+mn-lt"/>
                <a:ea typeface="+mn-ea"/>
                <a:cs typeface="+mn-cs"/>
              </a:rPr>
              <a:t> calculates the cumulative probability of getting a result equal to or below that point on the distribution. </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27</a:t>
            </a:fld>
            <a:endParaRPr lang="en-US"/>
          </a:p>
        </p:txBody>
      </p:sp>
    </p:spTree>
    <p:extLst>
      <p:ext uri="{BB962C8B-B14F-4D97-AF65-F5344CB8AC3E}">
        <p14:creationId xmlns:p14="http://schemas.microsoft.com/office/powerpoint/2010/main" val="1125848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a vector containing the numeric values used in the pie chart.</a:t>
            </a:r>
          </a:p>
          <a:p>
            <a:r>
              <a:rPr lang="en-US" sz="1200" b="1" i="0" kern="1200" dirty="0" smtClean="0">
                <a:solidFill>
                  <a:schemeClr val="tx1"/>
                </a:solidFill>
                <a:effectLst/>
                <a:latin typeface="+mn-lt"/>
                <a:ea typeface="+mn-ea"/>
                <a:cs typeface="+mn-cs"/>
              </a:rPr>
              <a:t>labels</a:t>
            </a:r>
            <a:r>
              <a:rPr lang="en-US" sz="1200" b="0" i="0" kern="1200" dirty="0" smtClean="0">
                <a:solidFill>
                  <a:schemeClr val="tx1"/>
                </a:solidFill>
                <a:effectLst/>
                <a:latin typeface="+mn-lt"/>
                <a:ea typeface="+mn-ea"/>
                <a:cs typeface="+mn-cs"/>
              </a:rPr>
              <a:t> is used to give description to the slices.</a:t>
            </a:r>
          </a:p>
          <a:p>
            <a:r>
              <a:rPr lang="en-US" sz="1200" b="1" i="0" kern="1200" dirty="0" smtClean="0">
                <a:solidFill>
                  <a:schemeClr val="tx1"/>
                </a:solidFill>
                <a:effectLst/>
                <a:latin typeface="+mn-lt"/>
                <a:ea typeface="+mn-ea"/>
                <a:cs typeface="+mn-cs"/>
              </a:rPr>
              <a:t>radius</a:t>
            </a:r>
            <a:r>
              <a:rPr lang="en-US" sz="1200" b="0" i="0" kern="1200" dirty="0" smtClean="0">
                <a:solidFill>
                  <a:schemeClr val="tx1"/>
                </a:solidFill>
                <a:effectLst/>
                <a:latin typeface="+mn-lt"/>
                <a:ea typeface="+mn-ea"/>
                <a:cs typeface="+mn-cs"/>
              </a:rPr>
              <a:t> indicates the radius of the circle of the pie chart.(value between −1 and +1).</a:t>
            </a:r>
          </a:p>
          <a:p>
            <a:r>
              <a:rPr lang="en-US" sz="1200" b="1" i="0" kern="1200" dirty="0" smtClean="0">
                <a:solidFill>
                  <a:schemeClr val="tx1"/>
                </a:solidFill>
                <a:effectLst/>
                <a:latin typeface="+mn-lt"/>
                <a:ea typeface="+mn-ea"/>
                <a:cs typeface="+mn-cs"/>
              </a:rPr>
              <a:t>main</a:t>
            </a:r>
            <a:r>
              <a:rPr lang="en-US" sz="1200" b="0" i="0" kern="1200" dirty="0" smtClean="0">
                <a:solidFill>
                  <a:schemeClr val="tx1"/>
                </a:solidFill>
                <a:effectLst/>
                <a:latin typeface="+mn-lt"/>
                <a:ea typeface="+mn-ea"/>
                <a:cs typeface="+mn-cs"/>
              </a:rPr>
              <a:t> indicates the title of the chart.</a:t>
            </a:r>
          </a:p>
          <a:p>
            <a:r>
              <a:rPr lang="en-US" sz="1200" b="1" i="0" kern="1200" dirty="0" smtClean="0">
                <a:solidFill>
                  <a:schemeClr val="tx1"/>
                </a:solidFill>
                <a:effectLst/>
                <a:latin typeface="+mn-lt"/>
                <a:ea typeface="+mn-ea"/>
                <a:cs typeface="+mn-cs"/>
              </a:rPr>
              <a:t>col</a:t>
            </a:r>
            <a:r>
              <a:rPr lang="en-US" sz="1200" b="0" i="0" kern="1200" dirty="0" smtClean="0">
                <a:solidFill>
                  <a:schemeClr val="tx1"/>
                </a:solidFill>
                <a:effectLst/>
                <a:latin typeface="+mn-lt"/>
                <a:ea typeface="+mn-ea"/>
                <a:cs typeface="+mn-cs"/>
              </a:rPr>
              <a:t> indicates the color palette.</a:t>
            </a:r>
          </a:p>
          <a:p>
            <a:r>
              <a:rPr lang="en-US" sz="1200" b="1" i="0" kern="1200" dirty="0" smtClean="0">
                <a:solidFill>
                  <a:schemeClr val="tx1"/>
                </a:solidFill>
                <a:effectLst/>
                <a:latin typeface="+mn-lt"/>
                <a:ea typeface="+mn-ea"/>
                <a:cs typeface="+mn-cs"/>
              </a:rPr>
              <a:t>clockwise</a:t>
            </a:r>
            <a:r>
              <a:rPr lang="en-US" sz="1200" b="0" i="0" kern="1200" dirty="0" smtClean="0">
                <a:solidFill>
                  <a:schemeClr val="tx1"/>
                </a:solidFill>
                <a:effectLst/>
                <a:latin typeface="+mn-lt"/>
                <a:ea typeface="+mn-ea"/>
                <a:cs typeface="+mn-cs"/>
              </a:rPr>
              <a:t> is a logical value indicating if the slices are drawn clockwise or anti clockwise.</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Live Demo</a:t>
            </a:r>
            <a:endParaRPr lang="en-US" sz="1200" b="0"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Create data for the graph. x &lt;- c(21, 62, 10, 53) </a:t>
            </a:r>
          </a:p>
          <a:p>
            <a:r>
              <a:rPr lang="en-US" sz="1200" kern="1200" dirty="0" smtClean="0">
                <a:solidFill>
                  <a:schemeClr val="tx1"/>
                </a:solidFill>
                <a:effectLst/>
                <a:latin typeface="+mn-lt"/>
                <a:ea typeface="+mn-ea"/>
                <a:cs typeface="+mn-cs"/>
              </a:rPr>
              <a:t>labels &lt;- c("London", "New York", "Singapore", "Mumbai") </a:t>
            </a:r>
          </a:p>
          <a:p>
            <a:r>
              <a:rPr lang="en-US" sz="1200" kern="1200" dirty="0" smtClean="0">
                <a:solidFill>
                  <a:schemeClr val="tx1"/>
                </a:solidFill>
                <a:effectLst/>
                <a:latin typeface="+mn-lt"/>
                <a:ea typeface="+mn-ea"/>
                <a:cs typeface="+mn-cs"/>
              </a:rPr>
              <a:t># Give the chart file a name. </a:t>
            </a:r>
            <a:r>
              <a:rPr lang="en-US" sz="1200" kern="1200" dirty="0" err="1" smtClean="0">
                <a:solidFill>
                  <a:schemeClr val="tx1"/>
                </a:solidFill>
                <a:effectLst/>
                <a:latin typeface="+mn-lt"/>
                <a:ea typeface="+mn-ea"/>
                <a:cs typeface="+mn-cs"/>
              </a:rPr>
              <a:t>png</a:t>
            </a:r>
            <a:r>
              <a:rPr lang="en-US" sz="1200" kern="1200" dirty="0" smtClean="0">
                <a:solidFill>
                  <a:schemeClr val="tx1"/>
                </a:solidFill>
                <a:effectLst/>
                <a:latin typeface="+mn-lt"/>
                <a:ea typeface="+mn-ea"/>
                <a:cs typeface="+mn-cs"/>
              </a:rPr>
              <a:t>(file = "city.png") </a:t>
            </a:r>
          </a:p>
          <a:p>
            <a:r>
              <a:rPr lang="en-US" sz="1200" kern="1200" dirty="0" smtClean="0">
                <a:solidFill>
                  <a:schemeClr val="tx1"/>
                </a:solidFill>
                <a:effectLst/>
                <a:latin typeface="+mn-lt"/>
                <a:ea typeface="+mn-ea"/>
                <a:cs typeface="+mn-cs"/>
              </a:rPr>
              <a:t># Plot the chart. pie(</a:t>
            </a:r>
            <a:r>
              <a:rPr lang="en-US" sz="1200" kern="1200" dirty="0" err="1" smtClean="0">
                <a:solidFill>
                  <a:schemeClr val="tx1"/>
                </a:solidFill>
                <a:effectLst/>
                <a:latin typeface="+mn-lt"/>
                <a:ea typeface="+mn-ea"/>
                <a:cs typeface="+mn-cs"/>
              </a:rPr>
              <a:t>x,labels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Save the file. </a:t>
            </a:r>
            <a:r>
              <a:rPr lang="en-US" sz="1200" kern="1200" dirty="0" err="1" smtClean="0">
                <a:solidFill>
                  <a:schemeClr val="tx1"/>
                </a:solidFill>
                <a:effectLst/>
                <a:latin typeface="+mn-lt"/>
                <a:ea typeface="+mn-ea"/>
                <a:cs typeface="+mn-cs"/>
              </a:rPr>
              <a:t>dev.off</a:t>
            </a:r>
            <a:r>
              <a:rPr lang="en-US" sz="120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Slice Percentages and Chart Legend</a:t>
            </a:r>
          </a:p>
          <a:p>
            <a:r>
              <a:rPr lang="en-US" sz="1200" b="0" i="0" kern="1200" dirty="0" smtClean="0">
                <a:solidFill>
                  <a:schemeClr val="tx1"/>
                </a:solidFill>
                <a:effectLst/>
                <a:latin typeface="+mn-lt"/>
                <a:ea typeface="+mn-ea"/>
                <a:cs typeface="+mn-cs"/>
              </a:rPr>
              <a:t>We can add slice percentage and a chart legend by creating additional chart variables.</a:t>
            </a:r>
          </a:p>
          <a:p>
            <a:r>
              <a:rPr lang="en-US" sz="1200" b="0" i="0" u="none" strike="noStrike" kern="1200" dirty="0" smtClean="0">
                <a:solidFill>
                  <a:schemeClr val="tx1"/>
                </a:solidFill>
                <a:effectLst/>
                <a:latin typeface="+mn-lt"/>
                <a:ea typeface="+mn-ea"/>
                <a:cs typeface="+mn-cs"/>
                <a:hlinkClick r:id="rId4"/>
              </a:rPr>
              <a:t>Live Demo</a:t>
            </a:r>
            <a:endParaRPr lang="en-US" sz="1200" b="0"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Create data for the graph. x &lt;- c(21, 62, 10,53) labels &lt;- c("</a:t>
            </a:r>
            <a:r>
              <a:rPr lang="en-US" sz="1200" kern="1200" dirty="0" err="1" smtClean="0">
                <a:solidFill>
                  <a:schemeClr val="tx1"/>
                </a:solidFill>
                <a:effectLst/>
                <a:latin typeface="+mn-lt"/>
                <a:ea typeface="+mn-ea"/>
                <a:cs typeface="+mn-cs"/>
              </a:rPr>
              <a:t>London","New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York","Singapore","Mumbai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piepercent</a:t>
            </a:r>
            <a:r>
              <a:rPr lang="en-US" sz="1200" kern="1200" dirty="0" smtClean="0">
                <a:solidFill>
                  <a:schemeClr val="tx1"/>
                </a:solidFill>
                <a:effectLst/>
                <a:latin typeface="+mn-lt"/>
                <a:ea typeface="+mn-ea"/>
                <a:cs typeface="+mn-cs"/>
              </a:rPr>
              <a:t>&lt;- round(100*x/sum(x), 1) # Give the chart file a name. </a:t>
            </a:r>
            <a:r>
              <a:rPr lang="en-US" sz="1200" kern="1200" dirty="0" err="1" smtClean="0">
                <a:solidFill>
                  <a:schemeClr val="tx1"/>
                </a:solidFill>
                <a:effectLst/>
                <a:latin typeface="+mn-lt"/>
                <a:ea typeface="+mn-ea"/>
                <a:cs typeface="+mn-cs"/>
              </a:rPr>
              <a:t>png</a:t>
            </a:r>
            <a:r>
              <a:rPr lang="en-US" sz="1200" kern="1200" dirty="0" smtClean="0">
                <a:solidFill>
                  <a:schemeClr val="tx1"/>
                </a:solidFill>
                <a:effectLst/>
                <a:latin typeface="+mn-lt"/>
                <a:ea typeface="+mn-ea"/>
                <a:cs typeface="+mn-cs"/>
              </a:rPr>
              <a:t>(file = "city_percentage_legends.jpg") # Plot the chart. pie(x, labels = </a:t>
            </a:r>
            <a:r>
              <a:rPr lang="en-US" sz="1200" kern="1200" dirty="0" err="1" smtClean="0">
                <a:solidFill>
                  <a:schemeClr val="tx1"/>
                </a:solidFill>
                <a:effectLst/>
                <a:latin typeface="+mn-lt"/>
                <a:ea typeface="+mn-ea"/>
                <a:cs typeface="+mn-cs"/>
              </a:rPr>
              <a:t>piepercent</a:t>
            </a:r>
            <a:r>
              <a:rPr lang="en-US" sz="1200" kern="1200" dirty="0" smtClean="0">
                <a:solidFill>
                  <a:schemeClr val="tx1"/>
                </a:solidFill>
                <a:effectLst/>
                <a:latin typeface="+mn-lt"/>
                <a:ea typeface="+mn-ea"/>
                <a:cs typeface="+mn-cs"/>
              </a:rPr>
              <a:t>, main = "City pie </a:t>
            </a:r>
            <a:r>
              <a:rPr lang="en-US" sz="1200" kern="1200" dirty="0" err="1" smtClean="0">
                <a:solidFill>
                  <a:schemeClr val="tx1"/>
                </a:solidFill>
                <a:effectLst/>
                <a:latin typeface="+mn-lt"/>
                <a:ea typeface="+mn-ea"/>
                <a:cs typeface="+mn-cs"/>
              </a:rPr>
              <a:t>chart",col</a:t>
            </a:r>
            <a:r>
              <a:rPr lang="en-US" sz="1200" kern="1200" dirty="0" smtClean="0">
                <a:solidFill>
                  <a:schemeClr val="tx1"/>
                </a:solidFill>
                <a:effectLst/>
                <a:latin typeface="+mn-lt"/>
                <a:ea typeface="+mn-ea"/>
                <a:cs typeface="+mn-cs"/>
              </a:rPr>
              <a:t> = rainbow(length(x))) legend("</a:t>
            </a:r>
            <a:r>
              <a:rPr lang="en-US" sz="1200" kern="1200" dirty="0" err="1" smtClean="0">
                <a:solidFill>
                  <a:schemeClr val="tx1"/>
                </a:solidFill>
                <a:effectLst/>
                <a:latin typeface="+mn-lt"/>
                <a:ea typeface="+mn-ea"/>
                <a:cs typeface="+mn-cs"/>
              </a:rPr>
              <a:t>topright</a:t>
            </a:r>
            <a:r>
              <a:rPr lang="en-US" sz="1200" kern="1200" dirty="0" smtClean="0">
                <a:solidFill>
                  <a:schemeClr val="tx1"/>
                </a:solidFill>
                <a:effectLst/>
                <a:latin typeface="+mn-lt"/>
                <a:ea typeface="+mn-ea"/>
                <a:cs typeface="+mn-cs"/>
              </a:rPr>
              <a:t>", c("</a:t>
            </a:r>
            <a:r>
              <a:rPr lang="en-US" sz="1200" kern="1200" dirty="0" err="1" smtClean="0">
                <a:solidFill>
                  <a:schemeClr val="tx1"/>
                </a:solidFill>
                <a:effectLst/>
                <a:latin typeface="+mn-lt"/>
                <a:ea typeface="+mn-ea"/>
                <a:cs typeface="+mn-cs"/>
              </a:rPr>
              <a:t>London","New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York","Singapore","Mumbai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cex</a:t>
            </a:r>
            <a:r>
              <a:rPr lang="en-US" sz="1200" kern="1200" dirty="0" smtClean="0">
                <a:solidFill>
                  <a:schemeClr val="tx1"/>
                </a:solidFill>
                <a:effectLst/>
                <a:latin typeface="+mn-lt"/>
                <a:ea typeface="+mn-ea"/>
                <a:cs typeface="+mn-cs"/>
              </a:rPr>
              <a:t> = 0.8, fill = rainbow(length(x))) # Save the file. </a:t>
            </a:r>
            <a:r>
              <a:rPr lang="en-US" sz="1200" kern="1200" dirty="0" err="1" smtClean="0">
                <a:solidFill>
                  <a:schemeClr val="tx1"/>
                </a:solidFill>
                <a:effectLst/>
                <a:latin typeface="+mn-lt"/>
                <a:ea typeface="+mn-ea"/>
                <a:cs typeface="+mn-cs"/>
              </a:rPr>
              <a:t>dev.off</a:t>
            </a:r>
            <a:r>
              <a:rPr lang="en-US" sz="120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699E42-BD8A-4DE5-B6EF-D2EA059F8C59}" type="slidenum">
              <a:rPr lang="en-US" smtClean="0"/>
              <a:t>28</a:t>
            </a:fld>
            <a:endParaRPr lang="en-US"/>
          </a:p>
        </p:txBody>
      </p:sp>
    </p:spTree>
    <p:extLst>
      <p:ext uri="{BB962C8B-B14F-4D97-AF65-F5344CB8AC3E}">
        <p14:creationId xmlns:p14="http://schemas.microsoft.com/office/powerpoint/2010/main" val="1889550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Give the chart file a name.</a:t>
            </a:r>
          </a:p>
          <a:p>
            <a:r>
              <a:rPr lang="en-US" sz="1200" kern="1200" dirty="0" err="1" smtClean="0">
                <a:solidFill>
                  <a:schemeClr val="tx1"/>
                </a:solidFill>
                <a:effectLst/>
                <a:latin typeface="+mn-lt"/>
                <a:ea typeface="+mn-ea"/>
                <a:cs typeface="+mn-cs"/>
              </a:rPr>
              <a:t>png</a:t>
            </a:r>
            <a:r>
              <a:rPr lang="en-US" sz="1200" kern="1200" dirty="0" smtClean="0">
                <a:solidFill>
                  <a:schemeClr val="tx1"/>
                </a:solidFill>
                <a:effectLst/>
                <a:latin typeface="+mn-lt"/>
                <a:ea typeface="+mn-ea"/>
                <a:cs typeface="+mn-cs"/>
              </a:rPr>
              <a:t>(file = "boxplot.png")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Save the file. </a:t>
            </a:r>
          </a:p>
          <a:p>
            <a:r>
              <a:rPr lang="en-US" sz="1200" kern="1200" dirty="0" err="1" smtClean="0">
                <a:solidFill>
                  <a:schemeClr val="tx1"/>
                </a:solidFill>
                <a:effectLst/>
                <a:latin typeface="+mn-lt"/>
                <a:ea typeface="+mn-ea"/>
                <a:cs typeface="+mn-cs"/>
              </a:rPr>
              <a:t>dev.off</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Plot the chart. </a:t>
            </a:r>
          </a:p>
          <a:p>
            <a:r>
              <a:rPr lang="en-US" sz="1200" kern="1200" dirty="0" smtClean="0">
                <a:solidFill>
                  <a:schemeClr val="tx1"/>
                </a:solidFill>
                <a:effectLst/>
                <a:latin typeface="+mn-lt"/>
                <a:ea typeface="+mn-ea"/>
                <a:cs typeface="+mn-cs"/>
              </a:rPr>
              <a:t>boxplot(mpg ~ </a:t>
            </a:r>
            <a:r>
              <a:rPr lang="en-US" sz="1200" kern="1200" dirty="0" err="1" smtClean="0">
                <a:solidFill>
                  <a:schemeClr val="tx1"/>
                </a:solidFill>
                <a:effectLst/>
                <a:latin typeface="+mn-lt"/>
                <a:ea typeface="+mn-ea"/>
                <a:cs typeface="+mn-cs"/>
              </a:rPr>
              <a:t>cyl</a:t>
            </a:r>
            <a:r>
              <a:rPr lang="en-US" sz="1200" kern="1200" dirty="0" smtClean="0">
                <a:solidFill>
                  <a:schemeClr val="tx1"/>
                </a:solidFill>
                <a:effectLst/>
                <a:latin typeface="+mn-lt"/>
                <a:ea typeface="+mn-ea"/>
                <a:cs typeface="+mn-cs"/>
              </a:rPr>
              <a:t>, data = </a:t>
            </a:r>
            <a:r>
              <a:rPr lang="en-US" sz="1200" kern="1200" dirty="0" err="1" smtClean="0">
                <a:solidFill>
                  <a:schemeClr val="tx1"/>
                </a:solidFill>
                <a:effectLst/>
                <a:latin typeface="+mn-lt"/>
                <a:ea typeface="+mn-ea"/>
                <a:cs typeface="+mn-cs"/>
              </a:rPr>
              <a:t>mtcars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xlab</a:t>
            </a:r>
            <a:r>
              <a:rPr lang="en-US" sz="1200" kern="1200" dirty="0" smtClean="0">
                <a:solidFill>
                  <a:schemeClr val="tx1"/>
                </a:solidFill>
                <a:effectLst/>
                <a:latin typeface="+mn-lt"/>
                <a:ea typeface="+mn-ea"/>
                <a:cs typeface="+mn-cs"/>
              </a:rPr>
              <a:t> = "Number of Cylinders", </a:t>
            </a:r>
            <a:r>
              <a:rPr lang="en-US" sz="1200" kern="1200" dirty="0" err="1" smtClean="0">
                <a:solidFill>
                  <a:schemeClr val="tx1"/>
                </a:solidFill>
                <a:effectLst/>
                <a:latin typeface="+mn-lt"/>
                <a:ea typeface="+mn-ea"/>
                <a:cs typeface="+mn-cs"/>
              </a:rPr>
              <a:t>ylab</a:t>
            </a:r>
            <a:r>
              <a:rPr lang="en-US" sz="1200" kern="1200" dirty="0" smtClean="0">
                <a:solidFill>
                  <a:schemeClr val="tx1"/>
                </a:solidFill>
                <a:effectLst/>
                <a:latin typeface="+mn-lt"/>
                <a:ea typeface="+mn-ea"/>
                <a:cs typeface="+mn-cs"/>
              </a:rPr>
              <a:t> = "Miles Per Gallon", main = "Mileage Data", notch = TRUE, </a:t>
            </a:r>
            <a:r>
              <a:rPr lang="en-US" sz="1200" kern="1200" dirty="0" err="1" smtClean="0">
                <a:solidFill>
                  <a:schemeClr val="tx1"/>
                </a:solidFill>
                <a:effectLst/>
                <a:latin typeface="+mn-lt"/>
                <a:ea typeface="+mn-ea"/>
                <a:cs typeface="+mn-cs"/>
              </a:rPr>
              <a:t>varwidth</a:t>
            </a:r>
            <a:r>
              <a:rPr lang="en-US" sz="1200" kern="1200" dirty="0" smtClean="0">
                <a:solidFill>
                  <a:schemeClr val="tx1"/>
                </a:solidFill>
                <a:effectLst/>
                <a:latin typeface="+mn-lt"/>
                <a:ea typeface="+mn-ea"/>
                <a:cs typeface="+mn-cs"/>
              </a:rPr>
              <a:t> = TRUE, col = c("</a:t>
            </a:r>
            <a:r>
              <a:rPr lang="en-US" sz="1200" kern="1200" dirty="0" err="1" smtClean="0">
                <a:solidFill>
                  <a:schemeClr val="tx1"/>
                </a:solidFill>
                <a:effectLst/>
                <a:latin typeface="+mn-lt"/>
                <a:ea typeface="+mn-ea"/>
                <a:cs typeface="+mn-cs"/>
              </a:rPr>
              <a:t>green","yellow","purple</a:t>
            </a:r>
            <a:r>
              <a:rPr lang="en-US" sz="1200" kern="1200" dirty="0" smtClean="0">
                <a:solidFill>
                  <a:schemeClr val="tx1"/>
                </a:solidFill>
                <a:effectLst/>
                <a:latin typeface="+mn-lt"/>
                <a:ea typeface="+mn-ea"/>
                <a:cs typeface="+mn-cs"/>
              </a:rPr>
              <a:t>"), names = c("</a:t>
            </a:r>
            <a:r>
              <a:rPr lang="en-US" sz="1200" kern="1200" dirty="0" err="1" smtClean="0">
                <a:solidFill>
                  <a:schemeClr val="tx1"/>
                </a:solidFill>
                <a:effectLst/>
                <a:latin typeface="+mn-lt"/>
                <a:ea typeface="+mn-ea"/>
                <a:cs typeface="+mn-cs"/>
              </a:rPr>
              <a:t>High","Medium","Low</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dirty="0" smtClean="0"/>
              <a:t>x is a vector or a formula.</a:t>
            </a:r>
          </a:p>
          <a:p>
            <a:endParaRPr lang="en-US" dirty="0" smtClean="0"/>
          </a:p>
          <a:p>
            <a:r>
              <a:rPr lang="en-US" dirty="0" smtClean="0"/>
              <a:t>data is the data frame.</a:t>
            </a:r>
          </a:p>
          <a:p>
            <a:endParaRPr lang="en-US" dirty="0" smtClean="0"/>
          </a:p>
          <a:p>
            <a:r>
              <a:rPr lang="en-US" dirty="0" smtClean="0"/>
              <a:t>notch is a logical value. Set as TRUE to draw a notch.</a:t>
            </a:r>
          </a:p>
          <a:p>
            <a:endParaRPr lang="en-US" dirty="0" smtClean="0"/>
          </a:p>
          <a:p>
            <a:r>
              <a:rPr lang="en-US" dirty="0" err="1" smtClean="0"/>
              <a:t>varwidth</a:t>
            </a:r>
            <a:r>
              <a:rPr lang="en-US" dirty="0" smtClean="0"/>
              <a:t> is a logical value. Set as true to draw width of the box proportionate to the sample size.</a:t>
            </a:r>
          </a:p>
          <a:p>
            <a:endParaRPr lang="en-US" dirty="0" smtClean="0"/>
          </a:p>
          <a:p>
            <a:r>
              <a:rPr lang="en-US" dirty="0" smtClean="0"/>
              <a:t>names are the group labels which will be printed under each boxplot.</a:t>
            </a:r>
          </a:p>
          <a:p>
            <a:endParaRPr lang="en-US" dirty="0" smtClean="0"/>
          </a:p>
          <a:p>
            <a:r>
              <a:rPr lang="en-US" dirty="0" smtClean="0"/>
              <a:t>main is used to give a title to the graph</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29</a:t>
            </a:fld>
            <a:endParaRPr lang="en-US"/>
          </a:p>
        </p:txBody>
      </p:sp>
    </p:spTree>
    <p:extLst>
      <p:ext uri="{BB962C8B-B14F-4D97-AF65-F5344CB8AC3E}">
        <p14:creationId xmlns:p14="http://schemas.microsoft.com/office/powerpoint/2010/main" val="2841027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Following is the description of the parameters used −</a:t>
            </a:r>
          </a:p>
          <a:p>
            <a:r>
              <a:rPr lang="en-US" sz="1200" b="1" i="0" kern="120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 is a vector containing numeric values used in histogram.</a:t>
            </a:r>
          </a:p>
          <a:p>
            <a:r>
              <a:rPr lang="en-US" sz="1200" b="1" i="0" kern="1200" dirty="0" smtClean="0">
                <a:solidFill>
                  <a:schemeClr val="tx1"/>
                </a:solidFill>
                <a:effectLst/>
                <a:latin typeface="+mn-lt"/>
                <a:ea typeface="+mn-ea"/>
                <a:cs typeface="+mn-cs"/>
              </a:rPr>
              <a:t>main</a:t>
            </a:r>
            <a:r>
              <a:rPr lang="en-US" sz="1200" b="0" i="0" kern="1200" dirty="0" smtClean="0">
                <a:solidFill>
                  <a:schemeClr val="tx1"/>
                </a:solidFill>
                <a:effectLst/>
                <a:latin typeface="+mn-lt"/>
                <a:ea typeface="+mn-ea"/>
                <a:cs typeface="+mn-cs"/>
              </a:rPr>
              <a:t> indicates title of the chart.</a:t>
            </a:r>
          </a:p>
          <a:p>
            <a:r>
              <a:rPr lang="en-US" sz="1200" b="1" i="0" kern="1200" dirty="0" smtClean="0">
                <a:solidFill>
                  <a:schemeClr val="tx1"/>
                </a:solidFill>
                <a:effectLst/>
                <a:latin typeface="+mn-lt"/>
                <a:ea typeface="+mn-ea"/>
                <a:cs typeface="+mn-cs"/>
              </a:rPr>
              <a:t>col</a:t>
            </a:r>
            <a:r>
              <a:rPr lang="en-US" sz="1200" b="0" i="0" kern="1200" dirty="0" smtClean="0">
                <a:solidFill>
                  <a:schemeClr val="tx1"/>
                </a:solidFill>
                <a:effectLst/>
                <a:latin typeface="+mn-lt"/>
                <a:ea typeface="+mn-ea"/>
                <a:cs typeface="+mn-cs"/>
              </a:rPr>
              <a:t> is used to set color of the bars.</a:t>
            </a:r>
          </a:p>
          <a:p>
            <a:r>
              <a:rPr lang="en-US" sz="1200" b="1" i="0" kern="1200" dirty="0" smtClean="0">
                <a:solidFill>
                  <a:schemeClr val="tx1"/>
                </a:solidFill>
                <a:effectLst/>
                <a:latin typeface="+mn-lt"/>
                <a:ea typeface="+mn-ea"/>
                <a:cs typeface="+mn-cs"/>
              </a:rPr>
              <a:t>border</a:t>
            </a:r>
            <a:r>
              <a:rPr lang="en-US" sz="1200" b="0" i="0" kern="1200" dirty="0" smtClean="0">
                <a:solidFill>
                  <a:schemeClr val="tx1"/>
                </a:solidFill>
                <a:effectLst/>
                <a:latin typeface="+mn-lt"/>
                <a:ea typeface="+mn-ea"/>
                <a:cs typeface="+mn-cs"/>
              </a:rPr>
              <a:t> is used to set border color of each bar.</a:t>
            </a:r>
          </a:p>
          <a:p>
            <a:r>
              <a:rPr lang="en-US" sz="1200" b="1" i="0" kern="1200" dirty="0" err="1" smtClean="0">
                <a:solidFill>
                  <a:schemeClr val="tx1"/>
                </a:solidFill>
                <a:effectLst/>
                <a:latin typeface="+mn-lt"/>
                <a:ea typeface="+mn-ea"/>
                <a:cs typeface="+mn-cs"/>
              </a:rPr>
              <a:t>xlab</a:t>
            </a:r>
            <a:r>
              <a:rPr lang="en-US" sz="1200" b="0" i="0" kern="1200" dirty="0" smtClean="0">
                <a:solidFill>
                  <a:schemeClr val="tx1"/>
                </a:solidFill>
                <a:effectLst/>
                <a:latin typeface="+mn-lt"/>
                <a:ea typeface="+mn-ea"/>
                <a:cs typeface="+mn-cs"/>
              </a:rPr>
              <a:t> is used to give description of x-axis.</a:t>
            </a:r>
          </a:p>
          <a:p>
            <a:r>
              <a:rPr lang="en-US" sz="1200" b="1" i="0" kern="1200" dirty="0" err="1" smtClean="0">
                <a:solidFill>
                  <a:schemeClr val="tx1"/>
                </a:solidFill>
                <a:effectLst/>
                <a:latin typeface="+mn-lt"/>
                <a:ea typeface="+mn-ea"/>
                <a:cs typeface="+mn-cs"/>
              </a:rPr>
              <a:t>xlim</a:t>
            </a:r>
            <a:r>
              <a:rPr lang="en-US" sz="1200" b="0" i="0" kern="1200" dirty="0" smtClean="0">
                <a:solidFill>
                  <a:schemeClr val="tx1"/>
                </a:solidFill>
                <a:effectLst/>
                <a:latin typeface="+mn-lt"/>
                <a:ea typeface="+mn-ea"/>
                <a:cs typeface="+mn-cs"/>
              </a:rPr>
              <a:t> is used to specify the range of values on the x-axis.</a:t>
            </a:r>
          </a:p>
          <a:p>
            <a:r>
              <a:rPr lang="en-US" sz="1200" b="1" i="0" kern="1200" dirty="0" err="1" smtClean="0">
                <a:solidFill>
                  <a:schemeClr val="tx1"/>
                </a:solidFill>
                <a:effectLst/>
                <a:latin typeface="+mn-lt"/>
                <a:ea typeface="+mn-ea"/>
                <a:cs typeface="+mn-cs"/>
              </a:rPr>
              <a:t>ylim</a:t>
            </a:r>
            <a:r>
              <a:rPr lang="en-US" sz="1200" b="0" i="0" kern="1200" dirty="0" smtClean="0">
                <a:solidFill>
                  <a:schemeClr val="tx1"/>
                </a:solidFill>
                <a:effectLst/>
                <a:latin typeface="+mn-lt"/>
                <a:ea typeface="+mn-ea"/>
                <a:cs typeface="+mn-cs"/>
              </a:rPr>
              <a:t> is used to specify the range of values on the y-axis.</a:t>
            </a:r>
          </a:p>
          <a:p>
            <a:r>
              <a:rPr lang="en-US" sz="1200" b="1" i="0" kern="1200" dirty="0" smtClean="0">
                <a:solidFill>
                  <a:schemeClr val="tx1"/>
                </a:solidFill>
                <a:effectLst/>
                <a:latin typeface="+mn-lt"/>
                <a:ea typeface="+mn-ea"/>
                <a:cs typeface="+mn-cs"/>
              </a:rPr>
              <a:t>breaks</a:t>
            </a:r>
            <a:r>
              <a:rPr lang="en-US" sz="1200" b="0" i="0" kern="1200" dirty="0" smtClean="0">
                <a:solidFill>
                  <a:schemeClr val="tx1"/>
                </a:solidFill>
                <a:effectLst/>
                <a:latin typeface="+mn-lt"/>
                <a:ea typeface="+mn-ea"/>
                <a:cs typeface="+mn-cs"/>
              </a:rPr>
              <a:t> is used to mention the width of each bar.</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Live Demo</a:t>
            </a:r>
            <a:endParaRPr lang="en-US" sz="1200" b="0"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Create data for the graph. v &lt;- c(9,13,21,8,36,22,12,41,31,33,19) </a:t>
            </a:r>
          </a:p>
          <a:p>
            <a:r>
              <a:rPr lang="en-US" sz="1200" kern="1200" dirty="0" smtClean="0">
                <a:solidFill>
                  <a:schemeClr val="tx1"/>
                </a:solidFill>
                <a:effectLst/>
                <a:latin typeface="+mn-lt"/>
                <a:ea typeface="+mn-ea"/>
                <a:cs typeface="+mn-cs"/>
              </a:rPr>
              <a:t># Give the chart file a name. </a:t>
            </a:r>
            <a:r>
              <a:rPr lang="en-US" sz="1200" kern="1200" dirty="0" err="1" smtClean="0">
                <a:solidFill>
                  <a:schemeClr val="tx1"/>
                </a:solidFill>
                <a:effectLst/>
                <a:latin typeface="+mn-lt"/>
                <a:ea typeface="+mn-ea"/>
                <a:cs typeface="+mn-cs"/>
              </a:rPr>
              <a:t>png</a:t>
            </a:r>
            <a:r>
              <a:rPr lang="en-US" sz="1200" kern="1200" dirty="0" smtClean="0">
                <a:solidFill>
                  <a:schemeClr val="tx1"/>
                </a:solidFill>
                <a:effectLst/>
                <a:latin typeface="+mn-lt"/>
                <a:ea typeface="+mn-ea"/>
                <a:cs typeface="+mn-cs"/>
              </a:rPr>
              <a:t>(file = "histogram_lim_breaks.png") </a:t>
            </a:r>
          </a:p>
          <a:p>
            <a:r>
              <a:rPr lang="en-US" sz="1200" kern="1200" dirty="0" smtClean="0">
                <a:solidFill>
                  <a:schemeClr val="tx1"/>
                </a:solidFill>
                <a:effectLst/>
                <a:latin typeface="+mn-lt"/>
                <a:ea typeface="+mn-ea"/>
                <a:cs typeface="+mn-cs"/>
              </a:rPr>
              <a:t># Create the histogram. </a:t>
            </a:r>
            <a:r>
              <a:rPr lang="en-US" sz="1200" kern="1200" dirty="0" err="1" smtClean="0">
                <a:solidFill>
                  <a:schemeClr val="tx1"/>
                </a:solidFill>
                <a:effectLst/>
                <a:latin typeface="+mn-lt"/>
                <a:ea typeface="+mn-ea"/>
                <a:cs typeface="+mn-cs"/>
              </a:rPr>
              <a:t>hist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v,xlab</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Weight",col</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green",border</a:t>
            </a:r>
            <a:r>
              <a:rPr lang="en-US" sz="1200" kern="1200" dirty="0" smtClean="0">
                <a:solidFill>
                  <a:schemeClr val="tx1"/>
                </a:solidFill>
                <a:effectLst/>
                <a:latin typeface="+mn-lt"/>
                <a:ea typeface="+mn-ea"/>
                <a:cs typeface="+mn-cs"/>
              </a:rPr>
              <a:t> = "red", </a:t>
            </a:r>
            <a:r>
              <a:rPr lang="en-US" sz="1200" kern="1200" dirty="0" err="1" smtClean="0">
                <a:solidFill>
                  <a:schemeClr val="tx1"/>
                </a:solidFill>
                <a:effectLst/>
                <a:latin typeface="+mn-lt"/>
                <a:ea typeface="+mn-ea"/>
                <a:cs typeface="+mn-cs"/>
              </a:rPr>
              <a:t>xlim</a:t>
            </a:r>
            <a:r>
              <a:rPr lang="en-US" sz="1200" kern="1200" dirty="0" smtClean="0">
                <a:solidFill>
                  <a:schemeClr val="tx1"/>
                </a:solidFill>
                <a:effectLst/>
                <a:latin typeface="+mn-lt"/>
                <a:ea typeface="+mn-ea"/>
                <a:cs typeface="+mn-cs"/>
              </a:rPr>
              <a:t> = c(0,40), </a:t>
            </a:r>
            <a:r>
              <a:rPr lang="en-US" sz="1200" kern="1200" dirty="0" err="1" smtClean="0">
                <a:solidFill>
                  <a:schemeClr val="tx1"/>
                </a:solidFill>
                <a:effectLst/>
                <a:latin typeface="+mn-lt"/>
                <a:ea typeface="+mn-ea"/>
                <a:cs typeface="+mn-cs"/>
              </a:rPr>
              <a:t>ylim</a:t>
            </a:r>
            <a:r>
              <a:rPr lang="en-US" sz="1200" kern="1200" dirty="0" smtClean="0">
                <a:solidFill>
                  <a:schemeClr val="tx1"/>
                </a:solidFill>
                <a:effectLst/>
                <a:latin typeface="+mn-lt"/>
                <a:ea typeface="+mn-ea"/>
                <a:cs typeface="+mn-cs"/>
              </a:rPr>
              <a:t> = c(0,5), breaks = 5) </a:t>
            </a:r>
          </a:p>
          <a:p>
            <a:r>
              <a:rPr lang="en-US" sz="1200" kern="1200" dirty="0" smtClean="0">
                <a:solidFill>
                  <a:schemeClr val="tx1"/>
                </a:solidFill>
                <a:effectLst/>
                <a:latin typeface="+mn-lt"/>
                <a:ea typeface="+mn-ea"/>
                <a:cs typeface="+mn-cs"/>
              </a:rPr>
              <a:t># Save the file. </a:t>
            </a:r>
            <a:r>
              <a:rPr lang="en-US" sz="1200" kern="1200" dirty="0" err="1" smtClean="0">
                <a:solidFill>
                  <a:schemeClr val="tx1"/>
                </a:solidFill>
                <a:effectLst/>
                <a:latin typeface="+mn-lt"/>
                <a:ea typeface="+mn-ea"/>
                <a:cs typeface="+mn-cs"/>
              </a:rPr>
              <a:t>dev.off</a:t>
            </a:r>
            <a:r>
              <a:rPr lang="en-US" sz="120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30</a:t>
            </a:fld>
            <a:endParaRPr lang="en-US"/>
          </a:p>
        </p:txBody>
      </p:sp>
    </p:spTree>
    <p:extLst>
      <p:ext uri="{BB962C8B-B14F-4D97-AF65-F5344CB8AC3E}">
        <p14:creationId xmlns:p14="http://schemas.microsoft.com/office/powerpoint/2010/main" val="2071014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Following is the description of the parameters used −</a:t>
            </a:r>
          </a:p>
          <a:p>
            <a:r>
              <a:rPr lang="en-US" sz="1200" b="0" i="0" kern="1200" dirty="0" smtClean="0">
                <a:solidFill>
                  <a:schemeClr val="tx1"/>
                </a:solidFill>
                <a:effectLst/>
                <a:latin typeface="+mn-lt"/>
                <a:ea typeface="+mn-ea"/>
                <a:cs typeface="+mn-cs"/>
              </a:rPr>
              <a:t>Following is the description of the parameters used −</a:t>
            </a:r>
          </a:p>
          <a:p>
            <a:r>
              <a:rPr lang="en-US" sz="1200" b="1" i="0"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is the data set whose values are the horizontal coordinates.</a:t>
            </a:r>
          </a:p>
          <a:p>
            <a:r>
              <a:rPr lang="en-US" sz="1200" b="1" i="0"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is the data set whose values are the vertical coordinates.</a:t>
            </a:r>
          </a:p>
          <a:p>
            <a:r>
              <a:rPr lang="en-US" sz="1200" b="1" i="0" kern="1200" dirty="0" smtClean="0">
                <a:solidFill>
                  <a:schemeClr val="tx1"/>
                </a:solidFill>
                <a:effectLst/>
                <a:latin typeface="+mn-lt"/>
                <a:ea typeface="+mn-ea"/>
                <a:cs typeface="+mn-cs"/>
              </a:rPr>
              <a:t>main</a:t>
            </a:r>
            <a:r>
              <a:rPr lang="en-US" sz="1200" b="0" i="0" kern="1200" dirty="0" smtClean="0">
                <a:solidFill>
                  <a:schemeClr val="tx1"/>
                </a:solidFill>
                <a:effectLst/>
                <a:latin typeface="+mn-lt"/>
                <a:ea typeface="+mn-ea"/>
                <a:cs typeface="+mn-cs"/>
              </a:rPr>
              <a:t> is the tile of the graph.</a:t>
            </a:r>
          </a:p>
          <a:p>
            <a:r>
              <a:rPr lang="en-US" sz="1200" b="1" i="0" kern="1200" dirty="0" err="1" smtClean="0">
                <a:solidFill>
                  <a:schemeClr val="tx1"/>
                </a:solidFill>
                <a:effectLst/>
                <a:latin typeface="+mn-lt"/>
                <a:ea typeface="+mn-ea"/>
                <a:cs typeface="+mn-cs"/>
              </a:rPr>
              <a:t>xlab</a:t>
            </a:r>
            <a:r>
              <a:rPr lang="en-US" sz="1200" b="0" i="0" kern="1200" dirty="0" smtClean="0">
                <a:solidFill>
                  <a:schemeClr val="tx1"/>
                </a:solidFill>
                <a:effectLst/>
                <a:latin typeface="+mn-lt"/>
                <a:ea typeface="+mn-ea"/>
                <a:cs typeface="+mn-cs"/>
              </a:rPr>
              <a:t> is the label in the horizontal axis.</a:t>
            </a:r>
          </a:p>
          <a:p>
            <a:r>
              <a:rPr lang="en-US" sz="1200" b="1" i="0" kern="1200" dirty="0" err="1" smtClean="0">
                <a:solidFill>
                  <a:schemeClr val="tx1"/>
                </a:solidFill>
                <a:effectLst/>
                <a:latin typeface="+mn-lt"/>
                <a:ea typeface="+mn-ea"/>
                <a:cs typeface="+mn-cs"/>
              </a:rPr>
              <a:t>ylab</a:t>
            </a:r>
            <a:r>
              <a:rPr lang="en-US" sz="1200" b="0" i="0" kern="1200" dirty="0" smtClean="0">
                <a:solidFill>
                  <a:schemeClr val="tx1"/>
                </a:solidFill>
                <a:effectLst/>
                <a:latin typeface="+mn-lt"/>
                <a:ea typeface="+mn-ea"/>
                <a:cs typeface="+mn-cs"/>
              </a:rPr>
              <a:t> is the label in the vertical axis.</a:t>
            </a:r>
          </a:p>
          <a:p>
            <a:r>
              <a:rPr lang="en-US" sz="1200" b="1" i="0" kern="1200" dirty="0" err="1" smtClean="0">
                <a:solidFill>
                  <a:schemeClr val="tx1"/>
                </a:solidFill>
                <a:effectLst/>
                <a:latin typeface="+mn-lt"/>
                <a:ea typeface="+mn-ea"/>
                <a:cs typeface="+mn-cs"/>
              </a:rPr>
              <a:t>xlim</a:t>
            </a:r>
            <a:r>
              <a:rPr lang="en-US" sz="1200" b="0" i="0" kern="1200" dirty="0" smtClean="0">
                <a:solidFill>
                  <a:schemeClr val="tx1"/>
                </a:solidFill>
                <a:effectLst/>
                <a:latin typeface="+mn-lt"/>
                <a:ea typeface="+mn-ea"/>
                <a:cs typeface="+mn-cs"/>
              </a:rPr>
              <a:t> is the limits of the values of x used for plotting.</a:t>
            </a:r>
          </a:p>
          <a:p>
            <a:r>
              <a:rPr lang="en-US" sz="1200" b="1" i="0" kern="1200" dirty="0" err="1" smtClean="0">
                <a:solidFill>
                  <a:schemeClr val="tx1"/>
                </a:solidFill>
                <a:effectLst/>
                <a:latin typeface="+mn-lt"/>
                <a:ea typeface="+mn-ea"/>
                <a:cs typeface="+mn-cs"/>
              </a:rPr>
              <a:t>ylim</a:t>
            </a:r>
            <a:r>
              <a:rPr lang="en-US" sz="1200" b="0" i="0" kern="1200" dirty="0" smtClean="0">
                <a:solidFill>
                  <a:schemeClr val="tx1"/>
                </a:solidFill>
                <a:effectLst/>
                <a:latin typeface="+mn-lt"/>
                <a:ea typeface="+mn-ea"/>
                <a:cs typeface="+mn-cs"/>
              </a:rPr>
              <a:t> is the limits of the values of y used for plotting.</a:t>
            </a:r>
          </a:p>
          <a:p>
            <a:r>
              <a:rPr lang="en-US" sz="1200" b="1" i="0" kern="1200" dirty="0" smtClean="0">
                <a:solidFill>
                  <a:schemeClr val="tx1"/>
                </a:solidFill>
                <a:effectLst/>
                <a:latin typeface="+mn-lt"/>
                <a:ea typeface="+mn-ea"/>
                <a:cs typeface="+mn-cs"/>
              </a:rPr>
              <a:t>axes</a:t>
            </a:r>
            <a:r>
              <a:rPr lang="en-US" sz="1200" b="0" i="0" kern="1200" dirty="0" smtClean="0">
                <a:solidFill>
                  <a:schemeClr val="tx1"/>
                </a:solidFill>
                <a:effectLst/>
                <a:latin typeface="+mn-lt"/>
                <a:ea typeface="+mn-ea"/>
                <a:cs typeface="+mn-cs"/>
              </a:rPr>
              <a:t> indicates whether both axes should be drawn on the plot.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7699E42-BD8A-4DE5-B6EF-D2EA059F8C59}" type="slidenum">
              <a:rPr lang="en-US" smtClean="0"/>
              <a:t>31</a:t>
            </a:fld>
            <a:endParaRPr lang="en-US"/>
          </a:p>
        </p:txBody>
      </p:sp>
    </p:spTree>
    <p:extLst>
      <p:ext uri="{BB962C8B-B14F-4D97-AF65-F5344CB8AC3E}">
        <p14:creationId xmlns:p14="http://schemas.microsoft.com/office/powerpoint/2010/main" val="221707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32</a:t>
            </a:fld>
            <a:endParaRPr lang="en-US"/>
          </a:p>
        </p:txBody>
      </p:sp>
    </p:spTree>
    <p:extLst>
      <p:ext uri="{BB962C8B-B14F-4D97-AF65-F5344CB8AC3E}">
        <p14:creationId xmlns:p14="http://schemas.microsoft.com/office/powerpoint/2010/main" val="30680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Empirical cumulative distribution function (ECDF)</a:t>
            </a:r>
          </a:p>
          <a:p>
            <a:r>
              <a:rPr lang="en-US" dirty="0" smtClean="0"/>
              <a:t/>
            </a:r>
            <a:br>
              <a:rPr lang="en-US" dirty="0" smtClean="0"/>
            </a:br>
            <a:r>
              <a:rPr lang="en-US" sz="1200" b="0" i="0" kern="1200" dirty="0" smtClean="0">
                <a:solidFill>
                  <a:schemeClr val="tx1"/>
                </a:solidFill>
                <a:effectLst/>
                <a:latin typeface="+mn-lt"/>
                <a:ea typeface="+mn-ea"/>
                <a:cs typeface="+mn-cs"/>
              </a:rPr>
              <a:t>ECDF is the fraction of data smaller than or equal to x</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dirty="0" smtClean="0"/>
              <a:t>calculate the ECDF values of our example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RStudio</a:t>
            </a:r>
            <a:r>
              <a:rPr lang="en-US" dirty="0" smtClean="0"/>
              <a:t> output of the </a:t>
            </a:r>
            <a:r>
              <a:rPr lang="en-US" dirty="0" err="1" smtClean="0"/>
              <a:t>ecdf</a:t>
            </a:r>
            <a:r>
              <a:rPr lang="en-US" dirty="0" smtClean="0"/>
              <a:t> function is not really helpful, but however, we can also use this output to plot the ECDF:</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33</a:t>
            </a:fld>
            <a:endParaRPr lang="en-US"/>
          </a:p>
        </p:txBody>
      </p:sp>
    </p:spTree>
    <p:extLst>
      <p:ext uri="{BB962C8B-B14F-4D97-AF65-F5344CB8AC3E}">
        <p14:creationId xmlns:p14="http://schemas.microsoft.com/office/powerpoint/2010/main" val="256981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 a graphical tool to help us assess if a set of data plausibly came from some theoretical distribution such as a Normal or exponential. For example, if we run a statistical analysis that assumes our dependent variable is Normally distributed, we can use a Normal Q-Q plot to check that assumption.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a:t>
            </a:r>
            <a:r>
              <a:rPr lang="en-US" b="1" dirty="0" smtClean="0"/>
              <a:t>quantile</a:t>
            </a:r>
            <a:r>
              <a:rPr lang="en-US" sz="1200" b="1" i="0" kern="1200" dirty="0" smtClean="0">
                <a:solidFill>
                  <a:schemeClr val="tx1"/>
                </a:solidFill>
                <a:effectLst/>
                <a:latin typeface="+mn-lt"/>
                <a:ea typeface="+mn-ea"/>
                <a:cs typeface="+mn-cs"/>
              </a:rPr>
              <a:t> function in R offers 9 different quantile algorithms!</a:t>
            </a:r>
          </a:p>
          <a:p>
            <a:r>
              <a:rPr lang="en-US" sz="1200" b="0" i="0" kern="1200" dirty="0" smtClean="0">
                <a:solidFill>
                  <a:schemeClr val="tx1"/>
                </a:solidFill>
                <a:effectLst/>
                <a:latin typeface="+mn-lt"/>
                <a:ea typeface="+mn-ea"/>
                <a:cs typeface="+mn-cs"/>
              </a:rPr>
              <a:t>If both sets of quantiles came from the same distribution, we should see the points forming a line that’s roughly straight.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what are “quantiles”? These are often referred to as “percentiles”. These are points in your data below which a certain proportion of your data fall. For example, imagine the classic bell-curve standard Normal distribution with a mean of 0. The 0.5 quantile, or 50th percentile, is 0. Half the data lie below 0.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following R code generates the quantiles for a standard Normal distribution from 0.01 to 0.99 by increments of 0.01:</a:t>
            </a:r>
          </a:p>
          <a:p>
            <a:r>
              <a:rPr lang="en-US" sz="1200" b="0" i="0" kern="1200" dirty="0" err="1" smtClean="0">
                <a:solidFill>
                  <a:schemeClr val="tx1"/>
                </a:solidFill>
                <a:effectLst/>
                <a:latin typeface="+mn-lt"/>
                <a:ea typeface="+mn-ea"/>
                <a:cs typeface="+mn-cs"/>
              </a:rPr>
              <a:t>qnorm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(0.01,0.99,0.01))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Q-Q plots take your sample data, sort it in ascending order, and then plot them versus quantiles calculated from a theoretical distribution. The number of quantiles is selected to match the size of your sample data. While Normal Q-Q Plots are the ones most often used in practice due to so many statistical methods assuming normality, Q-Q Plots can actually be created for any distribution.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we plot a distribution that’s skewed right, a Chi-square distribution with 3 degrees of freedom, against a Normal distribution.</a:t>
            </a:r>
          </a:p>
          <a:p>
            <a:r>
              <a:rPr lang="en-US" sz="1200" b="0" i="0" kern="1200" dirty="0" err="1" smtClean="0">
                <a:solidFill>
                  <a:schemeClr val="tx1"/>
                </a:solidFill>
                <a:effectLst/>
                <a:latin typeface="+mn-lt"/>
                <a:ea typeface="+mn-ea"/>
                <a:cs typeface="+mn-cs"/>
              </a:rPr>
              <a:t>qqplot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qnorm</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ppoints</a:t>
            </a:r>
            <a:r>
              <a:rPr lang="en-US" sz="1200" b="0" i="0" kern="1200" dirty="0" smtClean="0">
                <a:solidFill>
                  <a:schemeClr val="tx1"/>
                </a:solidFill>
                <a:effectLst/>
                <a:latin typeface="+mn-lt"/>
                <a:ea typeface="+mn-ea"/>
                <a:cs typeface="+mn-cs"/>
              </a:rPr>
              <a:t>(30)), </a:t>
            </a:r>
            <a:r>
              <a:rPr lang="en-US" sz="1200" b="0" i="0" kern="1200" dirty="0" err="1" smtClean="0">
                <a:solidFill>
                  <a:schemeClr val="tx1"/>
                </a:solidFill>
                <a:effectLst/>
                <a:latin typeface="+mn-lt"/>
                <a:ea typeface="+mn-ea"/>
                <a:cs typeface="+mn-cs"/>
              </a:rPr>
              <a:t>qchisq</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ppoints</a:t>
            </a:r>
            <a:r>
              <a:rPr lang="en-US" sz="1200" b="0" i="0" kern="1200" dirty="0" smtClean="0">
                <a:solidFill>
                  <a:schemeClr val="tx1"/>
                </a:solidFill>
                <a:effectLst/>
                <a:latin typeface="+mn-lt"/>
                <a:ea typeface="+mn-ea"/>
                <a:cs typeface="+mn-cs"/>
              </a:rPr>
              <a:t>(30),</a:t>
            </a:r>
            <a:r>
              <a:rPr lang="en-US" sz="1200" b="0" i="0" kern="1200" dirty="0" err="1" smtClean="0">
                <a:solidFill>
                  <a:schemeClr val="tx1"/>
                </a:solidFill>
                <a:effectLst/>
                <a:latin typeface="+mn-lt"/>
                <a:ea typeface="+mn-ea"/>
                <a:cs typeface="+mn-cs"/>
              </a:rPr>
              <a:t>df</a:t>
            </a:r>
            <a:r>
              <a:rPr lang="en-US" sz="1200" b="0" i="0" kern="1200" dirty="0" smtClean="0">
                <a:solidFill>
                  <a:schemeClr val="tx1"/>
                </a:solidFill>
                <a:effectLst/>
                <a:latin typeface="+mn-lt"/>
                <a:ea typeface="+mn-ea"/>
                <a:cs typeface="+mn-cs"/>
              </a:rPr>
              <a:t>=3))</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34</a:t>
            </a:fld>
            <a:endParaRPr lang="en-US"/>
          </a:p>
        </p:txBody>
      </p:sp>
    </p:spTree>
    <p:extLst>
      <p:ext uri="{BB962C8B-B14F-4D97-AF65-F5344CB8AC3E}">
        <p14:creationId xmlns:p14="http://schemas.microsoft.com/office/powerpoint/2010/main" val="591743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frequency table (or contingency table) is used to describe categorical variables. It contains the counts at each combination of factor levels.</a:t>
            </a:r>
          </a:p>
          <a:p>
            <a:pPr marL="171450" indent="-171450">
              <a:buFontTx/>
              <a:buChar char="-"/>
            </a:pPr>
            <a:r>
              <a:rPr lang="en-US" sz="1200" b="0" i="0" kern="1200" dirty="0" smtClean="0">
                <a:solidFill>
                  <a:schemeClr val="tx1"/>
                </a:solidFill>
                <a:effectLst/>
                <a:latin typeface="+mn-lt"/>
                <a:ea typeface="+mn-ea"/>
                <a:cs typeface="+mn-cs"/>
              </a:rPr>
              <a:t>For a contingency table in array form, compute the sum of table entries for a given index.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err="1" smtClean="0">
                <a:solidFill>
                  <a:schemeClr val="tx1"/>
                </a:solidFill>
                <a:effectLst/>
                <a:latin typeface="+mn-lt"/>
                <a:ea typeface="+mn-ea"/>
                <a:cs typeface="+mn-cs"/>
              </a:rPr>
              <a:t>Prop.tables</a:t>
            </a:r>
            <a:r>
              <a:rPr lang="en-US" sz="1200" b="0" i="0" kern="1200" dirty="0" smtClean="0">
                <a:solidFill>
                  <a:schemeClr val="tx1"/>
                </a:solidFill>
                <a:effectLst/>
                <a:latin typeface="+mn-lt"/>
                <a:ea typeface="+mn-ea"/>
                <a:cs typeface="+mn-cs"/>
              </a:rPr>
              <a:t> expresses</a:t>
            </a:r>
            <a:r>
              <a:rPr lang="en-US" sz="1200" b="0"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Table Entries as Fraction of Marginal Table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Three are described below. In the following examples, assume that A, B, and C represent categorical variables.</a:t>
            </a:r>
            <a:endParaRPr lang="en-US" sz="1200" b="1" i="0" kern="1200" dirty="0" smtClean="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35</a:t>
            </a:fld>
            <a:endParaRPr lang="en-US"/>
          </a:p>
        </p:txBody>
      </p:sp>
    </p:spTree>
    <p:extLst>
      <p:ext uri="{BB962C8B-B14F-4D97-AF65-F5344CB8AC3E}">
        <p14:creationId xmlns:p14="http://schemas.microsoft.com/office/powerpoint/2010/main" val="2943165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36</a:t>
            </a:fld>
            <a:endParaRPr lang="en-US"/>
          </a:p>
        </p:txBody>
      </p:sp>
    </p:spTree>
    <p:extLst>
      <p:ext uri="{BB962C8B-B14F-4D97-AF65-F5344CB8AC3E}">
        <p14:creationId xmlns:p14="http://schemas.microsoft.com/office/powerpoint/2010/main" val="363588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A28E5-ECE1-4A1A-9172-FF6FF683F57B}" type="slidenum">
              <a:rPr lang="en-US" smtClean="0"/>
              <a:t>5</a:t>
            </a:fld>
            <a:endParaRPr lang="en-US"/>
          </a:p>
        </p:txBody>
      </p:sp>
    </p:spTree>
    <p:extLst>
      <p:ext uri="{BB962C8B-B14F-4D97-AF65-F5344CB8AC3E}">
        <p14:creationId xmlns:p14="http://schemas.microsoft.com/office/powerpoint/2010/main" val="66214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en-US" b="1" dirty="0" smtClean="0"/>
              <a:t>Descriptive Statistics</a:t>
            </a:r>
            <a:r>
              <a:rPr lang="en-US" altLang="en-US" dirty="0" smtClean="0"/>
              <a:t>: collection, presentation, and description of sample data.</a:t>
            </a:r>
          </a:p>
          <a:p>
            <a:pPr marL="0" indent="0">
              <a:buFontTx/>
              <a:buNone/>
            </a:pPr>
            <a:r>
              <a:rPr lang="en-US" altLang="en-US" b="1" dirty="0" smtClean="0"/>
              <a:t>Inferential Statistics</a:t>
            </a:r>
            <a:r>
              <a:rPr lang="en-US" altLang="en-US" dirty="0" smtClean="0"/>
              <a:t>: making decisions and drawing conclusions about populations.</a:t>
            </a:r>
          </a:p>
          <a:p>
            <a:endParaRPr lang="en-US" sz="1200" dirty="0" smtClean="0"/>
          </a:p>
          <a:p>
            <a:r>
              <a:rPr lang="en-US" sz="1200" dirty="0" smtClean="0"/>
              <a:t>The area of </a:t>
            </a:r>
            <a:r>
              <a:rPr lang="en-US" sz="1200" i="1" dirty="0" smtClean="0">
                <a:solidFill>
                  <a:srgbClr val="FF0000"/>
                </a:solidFill>
              </a:rPr>
              <a:t>descriptive statistics </a:t>
            </a:r>
            <a:r>
              <a:rPr lang="en-US" sz="1200" dirty="0" smtClean="0"/>
              <a:t>is concerned with </a:t>
            </a:r>
            <a:r>
              <a:rPr lang="en-US" sz="1200" dirty="0" smtClean="0">
                <a:solidFill>
                  <a:srgbClr val="FF0000"/>
                </a:solidFill>
              </a:rPr>
              <a:t>meaningful</a:t>
            </a:r>
            <a:r>
              <a:rPr lang="en-US" sz="1200" dirty="0" smtClean="0"/>
              <a:t> and </a:t>
            </a:r>
            <a:r>
              <a:rPr lang="en-US" sz="1200" dirty="0" smtClean="0">
                <a:solidFill>
                  <a:srgbClr val="FF0000"/>
                </a:solidFill>
              </a:rPr>
              <a:t>efficient</a:t>
            </a:r>
            <a:r>
              <a:rPr lang="en-US" sz="1200" dirty="0" smtClean="0"/>
              <a:t> ways of presenting data. </a:t>
            </a:r>
          </a:p>
          <a:p>
            <a:r>
              <a:rPr lang="en-US" sz="1200" dirty="0" smtClean="0"/>
              <a:t>When it comes to </a:t>
            </a:r>
            <a:r>
              <a:rPr lang="en-US" sz="1200" i="1" dirty="0" smtClean="0">
                <a:solidFill>
                  <a:srgbClr val="FF0000"/>
                </a:solidFill>
              </a:rPr>
              <a:t>inferential statistics</a:t>
            </a:r>
            <a:r>
              <a:rPr lang="en-US" sz="1200" dirty="0" smtClean="0"/>
              <a:t>, though, our goal is to make some statement about a </a:t>
            </a:r>
            <a:r>
              <a:rPr lang="en-US" sz="1200" dirty="0" smtClean="0">
                <a:solidFill>
                  <a:srgbClr val="FF0000"/>
                </a:solidFill>
              </a:rPr>
              <a:t>characteristic of a population </a:t>
            </a:r>
            <a:r>
              <a:rPr lang="en-US" sz="1200" dirty="0" smtClean="0"/>
              <a:t>based on what we know about a </a:t>
            </a:r>
            <a:r>
              <a:rPr lang="en-US" sz="1200" dirty="0" smtClean="0">
                <a:solidFill>
                  <a:srgbClr val="FF0000"/>
                </a:solidFill>
              </a:rPr>
              <a:t>sample drawn from that population</a:t>
            </a:r>
            <a:r>
              <a:rPr lang="en-US" sz="1200" dirty="0" smtClean="0"/>
              <a:t>. </a:t>
            </a:r>
          </a:p>
          <a:p>
            <a:pPr marL="0" indent="0">
              <a:buNone/>
            </a:pPr>
            <a:endParaRPr lang="en-US" sz="1200" dirty="0" smtClean="0"/>
          </a:p>
          <a:p>
            <a:pPr marL="0" indent="0">
              <a:buNone/>
            </a:pPr>
            <a:r>
              <a:rPr lang="en-US" sz="1200" dirty="0" smtClean="0"/>
              <a:t>Generally speaking, there are two kinds of statements one can make. </a:t>
            </a:r>
          </a:p>
          <a:p>
            <a:r>
              <a:rPr lang="en-US" sz="1200" i="1" dirty="0" smtClean="0"/>
              <a:t> parameter estimation</a:t>
            </a:r>
            <a:r>
              <a:rPr lang="en-US" sz="1200" dirty="0" smtClean="0"/>
              <a:t> </a:t>
            </a:r>
          </a:p>
          <a:p>
            <a:r>
              <a:rPr lang="en-US" sz="1200" i="1" dirty="0" smtClean="0"/>
              <a:t> hypothesis testing</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37</a:t>
            </a:fld>
            <a:endParaRPr lang="en-US"/>
          </a:p>
        </p:txBody>
      </p:sp>
    </p:spTree>
    <p:extLst>
      <p:ext uri="{BB962C8B-B14F-4D97-AF65-F5344CB8AC3E}">
        <p14:creationId xmlns:p14="http://schemas.microsoft.com/office/powerpoint/2010/main" val="624936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descriptive statistics are used to summarize a sample or information about the sample. Inferential statistics, on the other hand, are used to make inferences or g</a:t>
            </a:r>
          </a:p>
          <a:p>
            <a:pPr>
              <a:buFont typeface="Wingdings" charset="2"/>
              <a:buChar char="Ø"/>
            </a:pPr>
            <a:r>
              <a:rPr lang="en-US" b="1" dirty="0" smtClean="0">
                <a:solidFill>
                  <a:schemeClr val="tx1"/>
                </a:solidFill>
              </a:rPr>
              <a:t>Inferential statistics </a:t>
            </a:r>
            <a:r>
              <a:rPr lang="en-US" b="1" dirty="0" smtClean="0"/>
              <a:t>are used to test hypotheses about the relationship between the independent and the dependent variables.</a:t>
            </a:r>
          </a:p>
          <a:p>
            <a:pPr>
              <a:buFont typeface="Wingdings" charset="2"/>
              <a:buChar char="Ø"/>
            </a:pPr>
            <a:r>
              <a:rPr lang="en-US" b="1" dirty="0" smtClean="0"/>
              <a:t>Inferential statistics allow you to test your hypothesis </a:t>
            </a:r>
            <a:endParaRPr lang="en-US" sz="200" b="1" u="sng" dirty="0" smtClean="0">
              <a:solidFill>
                <a:srgbClr val="7030A0"/>
              </a:solidFill>
            </a:endParaRPr>
          </a:p>
          <a:p>
            <a:pPr lvl="0">
              <a:buFont typeface="Wingdings" charset="2"/>
              <a:buChar char="Ø"/>
            </a:pPr>
            <a:r>
              <a:rPr lang="en-US" b="1" dirty="0" smtClean="0"/>
              <a:t>When you get a statistically significant result using inferential statistics, you can say that it is unlikely (in social sciences this is 5%) that the relationship between variables is due to chance.</a:t>
            </a:r>
          </a:p>
          <a:p>
            <a:r>
              <a:rPr lang="en-US" sz="1200" b="0" i="0" kern="1200" dirty="0" err="1" smtClean="0">
                <a:solidFill>
                  <a:schemeClr val="tx1"/>
                </a:solidFill>
                <a:effectLst/>
                <a:latin typeface="+mn-lt"/>
                <a:ea typeface="+mn-ea"/>
                <a:cs typeface="+mn-cs"/>
              </a:rPr>
              <a:t>eneralizations</a:t>
            </a:r>
            <a:r>
              <a:rPr lang="en-US" sz="1200" b="0" i="0" kern="1200" dirty="0" smtClean="0">
                <a:solidFill>
                  <a:schemeClr val="tx1"/>
                </a:solidFill>
                <a:effectLst/>
                <a:latin typeface="+mn-lt"/>
                <a:ea typeface="+mn-ea"/>
                <a:cs typeface="+mn-cs"/>
              </a:rPr>
              <a:t> about the broader population.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38</a:t>
            </a:fld>
            <a:endParaRPr lang="en-US"/>
          </a:p>
        </p:txBody>
      </p:sp>
    </p:spTree>
    <p:extLst>
      <p:ext uri="{BB962C8B-B14F-4D97-AF65-F5344CB8AC3E}">
        <p14:creationId xmlns:p14="http://schemas.microsoft.com/office/powerpoint/2010/main" val="96871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Probability Sampling</a:t>
            </a:r>
          </a:p>
          <a:p>
            <a:pPr marL="0" indent="0">
              <a:buNone/>
            </a:pPr>
            <a:r>
              <a:rPr lang="en-US" dirty="0" smtClean="0"/>
              <a:t>The main difference between a population and sample has to do with how observations are assigned to the data set.</a:t>
            </a:r>
          </a:p>
          <a:p>
            <a:endParaRPr lang="en-US" dirty="0" smtClean="0">
              <a:effectLst/>
            </a:endParaRPr>
          </a:p>
          <a:p>
            <a:r>
              <a:rPr lang="en-US" dirty="0" smtClean="0">
                <a:effectLst/>
              </a:rPr>
              <a:t>A </a:t>
            </a:r>
            <a:r>
              <a:rPr lang="en-US" b="1" dirty="0" smtClean="0">
                <a:effectLst/>
              </a:rPr>
              <a:t>population</a:t>
            </a:r>
            <a:r>
              <a:rPr lang="en-US" dirty="0" smtClean="0">
                <a:effectLst/>
              </a:rPr>
              <a:t> includes all of the </a:t>
            </a:r>
            <a:r>
              <a:rPr lang="en-US" dirty="0" smtClean="0">
                <a:effectLst/>
                <a:hlinkClick r:id="rId3"/>
              </a:rPr>
              <a:t>elements</a:t>
            </a:r>
            <a:r>
              <a:rPr lang="en-US" dirty="0" smtClean="0">
                <a:effectLst/>
              </a:rPr>
              <a:t> from a set of data.</a:t>
            </a:r>
          </a:p>
          <a:p>
            <a:r>
              <a:rPr lang="en-US" dirty="0" smtClean="0">
                <a:effectLst/>
              </a:rPr>
              <a:t>A </a:t>
            </a:r>
            <a:r>
              <a:rPr lang="en-US" b="1" dirty="0" smtClean="0">
                <a:effectLst/>
              </a:rPr>
              <a:t>sample</a:t>
            </a:r>
            <a:r>
              <a:rPr lang="en-US" dirty="0" smtClean="0">
                <a:effectLst/>
              </a:rPr>
              <a:t> consists one or more observations drawn from the population.</a:t>
            </a:r>
          </a:p>
          <a:p>
            <a:r>
              <a:rPr lang="en-US" dirty="0" smtClean="0"/>
              <a:t>Depending on the sampling method, a sample can have fewer observations than the population, the same number of observations, or more observations. More than one sample can be derived from the same population.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39</a:t>
            </a:fld>
            <a:endParaRPr lang="en-US"/>
          </a:p>
        </p:txBody>
      </p:sp>
    </p:spTree>
    <p:extLst>
      <p:ext uri="{BB962C8B-B14F-4D97-AF65-F5344CB8AC3E}">
        <p14:creationId xmlns:p14="http://schemas.microsoft.com/office/powerpoint/2010/main" val="3465350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500 observations with</a:t>
            </a:r>
            <a:r>
              <a:rPr lang="en-US" baseline="0" dirty="0" smtClean="0"/>
              <a:t> 5 columns</a:t>
            </a:r>
          </a:p>
          <a:p>
            <a:r>
              <a:rPr lang="en-US" baseline="0" dirty="0" smtClean="0"/>
              <a:t>Run these basic statistics on this data frame</a:t>
            </a:r>
          </a:p>
          <a:p>
            <a:r>
              <a:rPr lang="en-US" baseline="0" dirty="0" smtClean="0"/>
              <a:t>Dim(data)</a:t>
            </a:r>
          </a:p>
          <a:p>
            <a:endParaRPr lang="en-US" baseline="0" dirty="0" smtClean="0"/>
          </a:p>
          <a:p>
            <a:r>
              <a:rPr lang="en-US" sz="1200" b="0" i="0" kern="1200" dirty="0" smtClean="0">
                <a:solidFill>
                  <a:schemeClr val="tx1"/>
                </a:solidFill>
                <a:effectLst/>
                <a:latin typeface="+mn-lt"/>
                <a:ea typeface="+mn-ea"/>
                <a:cs typeface="+mn-cs"/>
              </a:rPr>
              <a:t>In case you want to get the number of entries of a vector, you have to use the </a:t>
            </a:r>
            <a:r>
              <a:rPr lang="en-US" sz="1200" b="0" i="0" u="none" strike="noStrike" kern="1200" dirty="0" smtClean="0">
                <a:solidFill>
                  <a:schemeClr val="tx1"/>
                </a:solidFill>
                <a:effectLst/>
                <a:latin typeface="+mn-lt"/>
                <a:ea typeface="+mn-ea"/>
                <a:cs typeface="+mn-cs"/>
                <a:hlinkClick r:id="rId3"/>
              </a:rPr>
              <a:t>length function</a:t>
            </a:r>
            <a:r>
              <a:rPr lang="en-US" sz="1200" b="0" i="0" kern="1200" dirty="0" smtClean="0">
                <a:solidFill>
                  <a:schemeClr val="tx1"/>
                </a:solidFill>
                <a:effectLst/>
                <a:latin typeface="+mn-lt"/>
                <a:ea typeface="+mn-ea"/>
                <a:cs typeface="+mn-cs"/>
              </a:rPr>
              <a:t>:</a:t>
            </a:r>
            <a:endParaRPr lang="en-US" baseline="0" dirty="0" smtClean="0"/>
          </a:p>
          <a:p>
            <a:r>
              <a:rPr lang="en-US" dirty="0" err="1" smtClean="0"/>
              <a:t>data_matrix</a:t>
            </a:r>
            <a:r>
              <a:rPr lang="en-US" dirty="0" smtClean="0"/>
              <a:t> &lt;- </a:t>
            </a:r>
            <a:r>
              <a:rPr lang="en-US" dirty="0" err="1" smtClean="0"/>
              <a:t>as.matrix</a:t>
            </a:r>
            <a:r>
              <a:rPr lang="en-US" dirty="0" smtClean="0"/>
              <a:t>(data)           # Convert </a:t>
            </a:r>
            <a:r>
              <a:rPr lang="en-US" dirty="0" err="1" smtClean="0"/>
              <a:t>data.frame</a:t>
            </a:r>
            <a:r>
              <a:rPr lang="en-US" dirty="0" smtClean="0"/>
              <a:t> to matrix</a:t>
            </a:r>
          </a:p>
          <a:p>
            <a:r>
              <a:rPr lang="en-US" dirty="0" smtClean="0"/>
              <a:t>dim(</a:t>
            </a:r>
            <a:r>
              <a:rPr lang="en-US" dirty="0" err="1" smtClean="0"/>
              <a:t>data_matrix</a:t>
            </a:r>
            <a:r>
              <a:rPr lang="en-US" dirty="0" smtClean="0"/>
              <a:t>)                         # Apply dim function to matrix</a:t>
            </a:r>
          </a:p>
        </p:txBody>
      </p:sp>
      <p:sp>
        <p:nvSpPr>
          <p:cNvPr id="4" name="Slide Number Placeholder 3"/>
          <p:cNvSpPr>
            <a:spLocks noGrp="1"/>
          </p:cNvSpPr>
          <p:nvPr>
            <p:ph type="sldNum" sz="quarter" idx="10"/>
          </p:nvPr>
        </p:nvSpPr>
        <p:spPr/>
        <p:txBody>
          <a:bodyPr/>
          <a:lstStyle/>
          <a:p>
            <a:fld id="{17699E42-BD8A-4DE5-B6EF-D2EA059F8C59}" type="slidenum">
              <a:rPr lang="en-US" smtClean="0"/>
              <a:t>40</a:t>
            </a:fld>
            <a:endParaRPr lang="en-US"/>
          </a:p>
        </p:txBody>
      </p:sp>
    </p:spTree>
    <p:extLst>
      <p:ext uri="{BB962C8B-B14F-4D97-AF65-F5344CB8AC3E}">
        <p14:creationId xmlns:p14="http://schemas.microsoft.com/office/powerpoint/2010/main" val="106112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err="1" smtClean="0">
                <a:solidFill>
                  <a:schemeClr val="tx1"/>
                </a:solidFill>
                <a:effectLst/>
                <a:latin typeface="+mn-lt"/>
                <a:ea typeface="+mn-ea"/>
                <a:cs typeface="+mn-cs"/>
                <a:hlinkClick r:id="rId3"/>
              </a:rPr>
              <a:t>imple</a:t>
            </a:r>
            <a:r>
              <a:rPr lang="en-US" sz="1200" b="1" i="0" u="none" strike="noStrike" kern="1200" dirty="0" smtClean="0">
                <a:solidFill>
                  <a:schemeClr val="tx1"/>
                </a:solidFill>
                <a:effectLst/>
                <a:latin typeface="+mn-lt"/>
                <a:ea typeface="+mn-ea"/>
                <a:cs typeface="+mn-cs"/>
                <a:hlinkClick r:id="rId3"/>
              </a:rPr>
              <a:t> random sampling</a:t>
            </a:r>
            <a:r>
              <a:rPr lang="en-US" sz="1200" b="0" i="0" kern="1200" dirty="0" smtClean="0">
                <a:solidFill>
                  <a:schemeClr val="tx1"/>
                </a:solidFill>
                <a:effectLst/>
                <a:latin typeface="+mn-lt"/>
                <a:ea typeface="+mn-ea"/>
                <a:cs typeface="+mn-cs"/>
              </a:rPr>
              <a:t> is a completely random method of selecting subjects. These can include assigning numbers to all subjects and then using a random number generator to choose random numbers. Classic </a:t>
            </a:r>
            <a:r>
              <a:rPr lang="en-US" sz="1200" b="0" i="0" u="none" strike="noStrike" kern="1200" dirty="0" smtClean="0">
                <a:solidFill>
                  <a:schemeClr val="tx1"/>
                </a:solidFill>
                <a:effectLst/>
                <a:latin typeface="+mn-lt"/>
                <a:ea typeface="+mn-ea"/>
                <a:cs typeface="+mn-cs"/>
                <a:hlinkClick r:id="rId4"/>
              </a:rPr>
              <a:t>ball and urn experiments</a:t>
            </a:r>
            <a:r>
              <a:rPr lang="en-US" sz="1200" b="0" i="0" kern="1200" dirty="0" smtClean="0">
                <a:solidFill>
                  <a:schemeClr val="tx1"/>
                </a:solidFill>
                <a:effectLst/>
                <a:latin typeface="+mn-lt"/>
                <a:ea typeface="+mn-ea"/>
                <a:cs typeface="+mn-cs"/>
              </a:rPr>
              <a:t> are another example of this process (assuming the balls are sufficiently mixed). The members whose numbers are chosen are included in the sample.</a:t>
            </a:r>
          </a:p>
          <a:p>
            <a:pPr fontAlgn="base"/>
            <a:r>
              <a:rPr lang="en-US" sz="1200" b="1" i="0" u="none" strike="noStrike" kern="1200" dirty="0" smtClean="0">
                <a:solidFill>
                  <a:schemeClr val="tx1"/>
                </a:solidFill>
                <a:effectLst/>
                <a:latin typeface="+mn-lt"/>
                <a:ea typeface="+mn-ea"/>
                <a:cs typeface="+mn-cs"/>
                <a:hlinkClick r:id="rId5"/>
              </a:rPr>
              <a:t>Stratified Random Sampling</a:t>
            </a:r>
            <a:r>
              <a:rPr lang="en-US" sz="1200" b="0" i="0" kern="1200" dirty="0" smtClean="0">
                <a:solidFill>
                  <a:schemeClr val="tx1"/>
                </a:solidFill>
                <a:effectLst/>
                <a:latin typeface="+mn-lt"/>
                <a:ea typeface="+mn-ea"/>
                <a:cs typeface="+mn-cs"/>
              </a:rPr>
              <a:t> involves splitting subjects into </a:t>
            </a:r>
            <a:r>
              <a:rPr lang="en-US" sz="1200" b="0" i="0" u="none" strike="noStrike" kern="1200" dirty="0" smtClean="0">
                <a:solidFill>
                  <a:schemeClr val="tx1"/>
                </a:solidFill>
                <a:effectLst/>
                <a:latin typeface="+mn-lt"/>
                <a:ea typeface="+mn-ea"/>
                <a:cs typeface="+mn-cs"/>
                <a:hlinkClick r:id="rId6"/>
              </a:rPr>
              <a:t>mutually exclusive</a:t>
            </a:r>
            <a:r>
              <a:rPr lang="en-US" sz="1200" b="0" i="0" kern="1200" dirty="0" smtClean="0">
                <a:solidFill>
                  <a:schemeClr val="tx1"/>
                </a:solidFill>
                <a:effectLst/>
                <a:latin typeface="+mn-lt"/>
                <a:ea typeface="+mn-ea"/>
                <a:cs typeface="+mn-cs"/>
              </a:rPr>
              <a:t> groups and then using simple random sampling to choose members from groups.</a:t>
            </a:r>
          </a:p>
          <a:p>
            <a:pPr fontAlgn="base"/>
            <a:r>
              <a:rPr lang="en-US" sz="1200" b="1" i="0" u="none" strike="noStrike" kern="1200" dirty="0" smtClean="0">
                <a:solidFill>
                  <a:schemeClr val="tx1"/>
                </a:solidFill>
                <a:effectLst/>
                <a:latin typeface="+mn-lt"/>
                <a:ea typeface="+mn-ea"/>
                <a:cs typeface="+mn-cs"/>
                <a:hlinkClick r:id="rId7"/>
              </a:rPr>
              <a:t>Systematic Sampling</a:t>
            </a:r>
            <a:r>
              <a:rPr lang="en-US" sz="1200" b="0" i="0" kern="1200" dirty="0" smtClean="0">
                <a:solidFill>
                  <a:schemeClr val="tx1"/>
                </a:solidFill>
                <a:effectLst/>
                <a:latin typeface="+mn-lt"/>
                <a:ea typeface="+mn-ea"/>
                <a:cs typeface="+mn-cs"/>
              </a:rPr>
              <a:t> means that you choose every “nth” participant from a complete list. For example, you could choose every 10th person listed.</a:t>
            </a:r>
          </a:p>
          <a:p>
            <a:pPr fontAlgn="base"/>
            <a:r>
              <a:rPr lang="en-US" sz="1200" b="1" i="0" kern="1200" dirty="0" smtClean="0">
                <a:solidFill>
                  <a:schemeClr val="tx1"/>
                </a:solidFill>
                <a:effectLst/>
                <a:latin typeface="+mn-lt"/>
                <a:ea typeface="+mn-ea"/>
                <a:cs typeface="+mn-cs"/>
              </a:rPr>
              <a:t>Cluster Random Sampling</a:t>
            </a:r>
            <a:r>
              <a:rPr lang="en-US" sz="1200" b="0" i="0" kern="1200" dirty="0" smtClean="0">
                <a:solidFill>
                  <a:schemeClr val="tx1"/>
                </a:solidFill>
                <a:effectLst/>
                <a:latin typeface="+mn-lt"/>
                <a:ea typeface="+mn-ea"/>
                <a:cs typeface="+mn-cs"/>
              </a:rPr>
              <a:t> is a way to randomly select participants from a list that is too large for simple random sampling. For example, if you wanted to choose 1000 participants from the entire population of the U.S., it is likely impossible to get a complete list of everyone. Instead, the researcher randomly selects areas (i.e. cities or counties) and randomly selects from within those boundaries.</a:t>
            </a:r>
          </a:p>
          <a:p>
            <a:pPr fontAlgn="base"/>
            <a:r>
              <a:rPr lang="en-US" sz="1200" b="1" i="0" kern="1200" dirty="0" smtClean="0">
                <a:solidFill>
                  <a:schemeClr val="tx1"/>
                </a:solidFill>
                <a:effectLst/>
                <a:latin typeface="+mn-lt"/>
                <a:ea typeface="+mn-ea"/>
                <a:cs typeface="+mn-cs"/>
              </a:rPr>
              <a:t>Multi-Stage Random sampling</a:t>
            </a:r>
            <a:r>
              <a:rPr lang="en-US" sz="1200" b="0" i="0" kern="1200" dirty="0" smtClean="0">
                <a:solidFill>
                  <a:schemeClr val="tx1"/>
                </a:solidFill>
                <a:effectLst/>
                <a:latin typeface="+mn-lt"/>
                <a:ea typeface="+mn-ea"/>
                <a:cs typeface="+mn-cs"/>
              </a:rPr>
              <a:t> uses a combination of techniques.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4BDAED-5C75-431B-AFF5-6C0AEB100A1B}" type="slidenum">
              <a:rPr lang="en-US" smtClean="0"/>
              <a:t>42</a:t>
            </a:fld>
            <a:endParaRPr lang="en-US"/>
          </a:p>
        </p:txBody>
      </p:sp>
    </p:spTree>
    <p:extLst>
      <p:ext uri="{BB962C8B-B14F-4D97-AF65-F5344CB8AC3E}">
        <p14:creationId xmlns:p14="http://schemas.microsoft.com/office/powerpoint/2010/main" val="4184481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various sampling methods. The one chosen will depend on a number of factors (such as time, money etc.).</a:t>
            </a:r>
          </a:p>
          <a:p>
            <a:r>
              <a:rPr lang="en-US" dirty="0" smtClean="0"/>
              <a:t>Probability Sampling: </a:t>
            </a:r>
          </a:p>
          <a:p>
            <a:pPr lvl="1"/>
            <a:r>
              <a:rPr lang="en-US" dirty="0" smtClean="0"/>
              <a:t>Sample has a known probability of being selected.</a:t>
            </a:r>
          </a:p>
          <a:p>
            <a:pPr lvl="1"/>
            <a:r>
              <a:rPr lang="en-US" dirty="0" smtClean="0"/>
              <a:t>Individuals are sampled independently of each other.  </a:t>
            </a:r>
          </a:p>
          <a:p>
            <a:pPr lvl="1"/>
            <a:r>
              <a:rPr lang="en-US" dirty="0" smtClean="0"/>
              <a:t>Known as random sampling</a:t>
            </a:r>
          </a:p>
          <a:p>
            <a:pPr marL="457200" lvl="1" indent="0">
              <a:buNone/>
            </a:pPr>
            <a:endParaRPr lang="en-US" dirty="0" smtClean="0"/>
          </a:p>
          <a:p>
            <a:r>
              <a:rPr lang="en-US" dirty="0" smtClean="0"/>
              <a:t>Non-probability (Judgement) Sampling: </a:t>
            </a:r>
          </a:p>
          <a:p>
            <a:pPr lvl="1"/>
            <a:r>
              <a:rPr lang="en-US" dirty="0" smtClean="0"/>
              <a:t>Convenience sampling (voluntary response surveys)</a:t>
            </a:r>
          </a:p>
          <a:p>
            <a:pPr lvl="1"/>
            <a:r>
              <a:rPr lang="en-US" dirty="0" smtClean="0"/>
              <a:t>Refers to when researchers take whatever individuals happen to be easiest to access as participants in a study</a:t>
            </a:r>
          </a:p>
          <a:p>
            <a:r>
              <a:rPr lang="en-US" dirty="0" smtClean="0"/>
              <a:t>Simple Random Sampling (SRS)</a:t>
            </a:r>
          </a:p>
          <a:p>
            <a:r>
              <a:rPr lang="en-US" dirty="0" smtClean="0"/>
              <a:t>Stratified Sampling</a:t>
            </a:r>
          </a:p>
          <a:p>
            <a:r>
              <a:rPr lang="en-US" dirty="0" smtClean="0"/>
              <a:t>Cluster Sampling</a:t>
            </a:r>
          </a:p>
          <a:p>
            <a:r>
              <a:rPr lang="en-US" dirty="0" smtClean="0"/>
              <a:t>Systematic Sampling </a:t>
            </a:r>
          </a:p>
          <a:p>
            <a:r>
              <a:rPr lang="en-US" dirty="0" smtClean="0"/>
              <a:t>Multistage Sampling (above methods are combined in stages) </a:t>
            </a:r>
          </a:p>
          <a:p>
            <a:endParaRPr lang="en-US" dirty="0" smtClean="0"/>
          </a:p>
          <a:p>
            <a:r>
              <a:rPr lang="en-US" dirty="0" smtClean="0"/>
              <a:t>stratified sampling</a:t>
            </a:r>
          </a:p>
          <a:p>
            <a:pPr lvl="1"/>
            <a:r>
              <a:rPr lang="en-US" dirty="0" smtClean="0"/>
              <a:t>Reduces sampling error by gaining greater control over the composition of the sample</a:t>
            </a:r>
          </a:p>
          <a:p>
            <a:pPr lvl="1"/>
            <a:r>
              <a:rPr lang="en-US" dirty="0" smtClean="0"/>
              <a:t>Ensures small group within a population is adequately represented in a sample</a:t>
            </a:r>
          </a:p>
          <a:p>
            <a:pPr lvl="1"/>
            <a:r>
              <a:rPr lang="en-US" dirty="0" smtClean="0"/>
              <a:t>Con – must have data on the characteristics of the population </a:t>
            </a:r>
          </a:p>
          <a:p>
            <a:pPr lvl="1"/>
            <a:endParaRPr lang="en-US" dirty="0" smtClean="0"/>
          </a:p>
          <a:p>
            <a:r>
              <a:rPr lang="en-US" dirty="0" smtClean="0"/>
              <a:t>cluster sampling</a:t>
            </a:r>
          </a:p>
          <a:p>
            <a:pPr lvl="1"/>
            <a:r>
              <a:rPr lang="en-US" dirty="0" smtClean="0"/>
              <a:t>Used on very large sample, not necessary to have data on important variables for entire population.</a:t>
            </a:r>
          </a:p>
          <a:p>
            <a:pPr lvl="1"/>
            <a:r>
              <a:rPr lang="en-US" dirty="0" err="1" smtClean="0"/>
              <a:t>Ordinally</a:t>
            </a:r>
            <a:r>
              <a:rPr lang="en-US" dirty="0" smtClean="0"/>
              <a:t> used to reduce costs</a:t>
            </a:r>
          </a:p>
          <a:p>
            <a:pPr lvl="1"/>
            <a:r>
              <a:rPr lang="en-US" dirty="0" smtClean="0"/>
              <a:t>Con – produces less representative samples </a:t>
            </a:r>
          </a:p>
          <a:p>
            <a:endParaRPr lang="en-US" dirty="0" smtClean="0"/>
          </a:p>
          <a:p>
            <a:r>
              <a:rPr lang="en-US" dirty="0" smtClean="0"/>
              <a:t>systematic </a:t>
            </a:r>
          </a:p>
          <a:p>
            <a:pPr lvl="1"/>
            <a:r>
              <a:rPr lang="en-US" dirty="0" smtClean="0"/>
              <a:t>More practical with time and resources compared to simple random sampling</a:t>
            </a:r>
          </a:p>
          <a:p>
            <a:pPr lvl="1"/>
            <a:r>
              <a:rPr lang="en-US" dirty="0" smtClean="0"/>
              <a:t>Can be bias if the sample frame from which the sample is selected is ordered is some kind of systematic fashion that influences composition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43</a:t>
            </a:fld>
            <a:endParaRPr lang="en-US"/>
          </a:p>
        </p:txBody>
      </p:sp>
    </p:spTree>
    <p:extLst>
      <p:ext uri="{BB962C8B-B14F-4D97-AF65-F5344CB8AC3E}">
        <p14:creationId xmlns:p14="http://schemas.microsoft.com/office/powerpoint/2010/main" val="1472035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47</a:t>
            </a:fld>
            <a:endParaRPr lang="en-US"/>
          </a:p>
        </p:txBody>
      </p:sp>
    </p:spTree>
    <p:extLst>
      <p:ext uri="{BB962C8B-B14F-4D97-AF65-F5344CB8AC3E}">
        <p14:creationId xmlns:p14="http://schemas.microsoft.com/office/powerpoint/2010/main" val="2812081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tell sample() to return ten values, each in the range 1:6.</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use sample() to take samples from the</a:t>
            </a:r>
            <a:r>
              <a:rPr lang="en-US" sz="1200" b="1" i="0" u="none" strike="noStrike" kern="1200" dirty="0" smtClean="0">
                <a:solidFill>
                  <a:schemeClr val="tx1"/>
                </a:solidFill>
                <a:effectLst/>
                <a:latin typeface="+mn-lt"/>
                <a:ea typeface="+mn-ea"/>
                <a:cs typeface="+mn-cs"/>
                <a:hlinkClick r:id="rId3"/>
              </a:rPr>
              <a:t> data frame</a:t>
            </a:r>
            <a:r>
              <a:rPr lang="en-US" sz="1200" b="0" i="0" kern="1200" dirty="0" smtClean="0">
                <a:solidFill>
                  <a:schemeClr val="tx1"/>
                </a:solidFill>
                <a:effectLst/>
                <a:latin typeface="+mn-lt"/>
                <a:ea typeface="+mn-ea"/>
                <a:cs typeface="+mn-cs"/>
              </a:rPr>
              <a:t> iris. In this case, you may want to use the argument replace=FALSE. </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48</a:t>
            </a:fld>
            <a:endParaRPr lang="en-US"/>
          </a:p>
        </p:txBody>
      </p:sp>
    </p:spTree>
    <p:extLst>
      <p:ext uri="{BB962C8B-B14F-4D97-AF65-F5344CB8AC3E}">
        <p14:creationId xmlns:p14="http://schemas.microsoft.com/office/powerpoint/2010/main" val="945954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challenging task to minimize the selection bias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Collaboration with experts in the field to identify the important variables.</a:t>
            </a:r>
          </a:p>
          <a:p>
            <a:r>
              <a:rPr lang="en-US" sz="1200" b="0" i="0" kern="1200" dirty="0" smtClean="0">
                <a:solidFill>
                  <a:schemeClr val="tx1"/>
                </a:solidFill>
                <a:effectLst/>
                <a:latin typeface="+mn-lt"/>
                <a:ea typeface="+mn-ea"/>
                <a:cs typeface="+mn-cs"/>
              </a:rPr>
              <a:t>Awareness of any problems in relation to data source, reliability or mismeasurement.</a:t>
            </a:r>
          </a:p>
          <a:p>
            <a:r>
              <a:rPr lang="en-US" sz="1200" b="0" i="0" kern="1200" dirty="0" smtClean="0">
                <a:solidFill>
                  <a:schemeClr val="tx1"/>
                </a:solidFill>
                <a:effectLst/>
                <a:latin typeface="+mn-lt"/>
                <a:ea typeface="+mn-ea"/>
                <a:cs typeface="+mn-cs"/>
              </a:rPr>
              <a:t>Cleaning the data.</a:t>
            </a:r>
          </a:p>
          <a:p>
            <a:r>
              <a:rPr lang="en-US" sz="1200" b="0" i="0" kern="1200" dirty="0" smtClean="0">
                <a:solidFill>
                  <a:schemeClr val="tx1"/>
                </a:solidFill>
                <a:effectLst/>
                <a:latin typeface="+mn-lt"/>
                <a:ea typeface="+mn-ea"/>
                <a:cs typeface="+mn-cs"/>
              </a:rPr>
              <a:t>Using control variables to account for banned variables or specific events such as an economic drift.</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50</a:t>
            </a:fld>
            <a:endParaRPr lang="en-US"/>
          </a:p>
        </p:txBody>
      </p:sp>
    </p:spTree>
    <p:extLst>
      <p:ext uri="{BB962C8B-B14F-4D97-AF65-F5344CB8AC3E}">
        <p14:creationId xmlns:p14="http://schemas.microsoft.com/office/powerpoint/2010/main" val="1043947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Where do you see these challenges in your data?</a:t>
            </a:r>
          </a:p>
          <a:p>
            <a:endParaRPr lang="en-US" dirty="0" smtClean="0"/>
          </a:p>
          <a:p>
            <a:r>
              <a:rPr lang="en-US" dirty="0" smtClean="0"/>
              <a:t>Survey</a:t>
            </a:r>
          </a:p>
          <a:p>
            <a:r>
              <a:rPr lang="en-US" dirty="0" smtClean="0"/>
              <a:t>Lab</a:t>
            </a:r>
            <a:r>
              <a:rPr lang="en-US" baseline="0" dirty="0" smtClean="0"/>
              <a:t> reports</a:t>
            </a:r>
          </a:p>
          <a:p>
            <a:endParaRPr lang="en-US" baseline="0" dirty="0" smtClean="0"/>
          </a:p>
          <a:p>
            <a:r>
              <a:rPr lang="en-US" sz="1200" b="1" i="0" kern="1200" dirty="0" err="1" smtClean="0">
                <a:solidFill>
                  <a:schemeClr val="tx1"/>
                </a:solidFill>
                <a:effectLst/>
                <a:latin typeface="+mn-lt"/>
                <a:ea typeface="+mn-ea"/>
                <a:cs typeface="+mn-cs"/>
              </a:rPr>
              <a:t>nonsampling</a:t>
            </a:r>
            <a:r>
              <a:rPr lang="en-US" sz="1200" b="1" i="0" kern="1200" dirty="0" smtClean="0">
                <a:solidFill>
                  <a:schemeClr val="tx1"/>
                </a:solidFill>
                <a:effectLst/>
                <a:latin typeface="+mn-lt"/>
                <a:ea typeface="+mn-ea"/>
                <a:cs typeface="+mn-cs"/>
              </a:rPr>
              <a:t> errors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Using an incomplete population</a:t>
            </a:r>
          </a:p>
          <a:p>
            <a:r>
              <a:rPr lang="en-US" sz="1200" b="0" i="0" kern="1200" dirty="0" smtClean="0">
                <a:solidFill>
                  <a:schemeClr val="tx1"/>
                </a:solidFill>
                <a:effectLst/>
                <a:latin typeface="+mn-lt"/>
                <a:ea typeface="+mn-ea"/>
                <a:cs typeface="+mn-cs"/>
              </a:rPr>
              <a:t>Nonresponse</a:t>
            </a:r>
          </a:p>
          <a:p>
            <a:r>
              <a:rPr lang="en-US" sz="1200" b="0" i="0" kern="1200" dirty="0" smtClean="0">
                <a:solidFill>
                  <a:schemeClr val="tx1"/>
                </a:solidFill>
                <a:effectLst/>
                <a:latin typeface="+mn-lt"/>
                <a:ea typeface="+mn-ea"/>
                <a:cs typeface="+mn-cs"/>
              </a:rPr>
              <a:t>Interviewer errors</a:t>
            </a:r>
          </a:p>
          <a:p>
            <a:r>
              <a:rPr lang="en-US" sz="1200" b="0" i="0" kern="1200" dirty="0" smtClean="0">
                <a:solidFill>
                  <a:schemeClr val="tx1"/>
                </a:solidFill>
                <a:effectLst/>
                <a:latin typeface="+mn-lt"/>
                <a:ea typeface="+mn-ea"/>
                <a:cs typeface="+mn-cs"/>
              </a:rPr>
              <a:t>Misrepresented answers</a:t>
            </a:r>
          </a:p>
          <a:p>
            <a:r>
              <a:rPr lang="en-US" sz="1200" b="0" i="0" kern="1200" dirty="0" smtClean="0">
                <a:solidFill>
                  <a:schemeClr val="tx1"/>
                </a:solidFill>
                <a:effectLst/>
                <a:latin typeface="+mn-lt"/>
                <a:ea typeface="+mn-ea"/>
                <a:cs typeface="+mn-cs"/>
              </a:rPr>
              <a:t>Mistakes in recording or entering data</a:t>
            </a:r>
          </a:p>
          <a:p>
            <a:r>
              <a:rPr lang="en-US" sz="1200" b="0" i="0" kern="1200" dirty="0" smtClean="0">
                <a:solidFill>
                  <a:schemeClr val="tx1"/>
                </a:solidFill>
                <a:effectLst/>
                <a:latin typeface="+mn-lt"/>
                <a:ea typeface="+mn-ea"/>
                <a:cs typeface="+mn-cs"/>
              </a:rPr>
              <a:t>Questionnaire design</a:t>
            </a:r>
          </a:p>
          <a:p>
            <a:r>
              <a:rPr lang="en-US" sz="1200" b="0" i="0" kern="1200" dirty="0" smtClean="0">
                <a:solidFill>
                  <a:schemeClr val="tx1"/>
                </a:solidFill>
                <a:effectLst/>
                <a:latin typeface="+mn-lt"/>
                <a:ea typeface="+mn-ea"/>
                <a:cs typeface="+mn-cs"/>
              </a:rPr>
              <a:t>Wording of questions</a:t>
            </a:r>
          </a:p>
          <a:p>
            <a:r>
              <a:rPr lang="en-US" sz="1200" b="0" i="0" kern="1200" dirty="0" smtClean="0">
                <a:solidFill>
                  <a:schemeClr val="tx1"/>
                </a:solidFill>
                <a:effectLst/>
                <a:latin typeface="+mn-lt"/>
                <a:ea typeface="+mn-ea"/>
                <a:cs typeface="+mn-cs"/>
              </a:rPr>
              <a:t>Order of questions, words, and responses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51</a:t>
            </a:fld>
            <a:endParaRPr lang="en-US"/>
          </a:p>
        </p:txBody>
      </p:sp>
    </p:spTree>
    <p:extLst>
      <p:ext uri="{BB962C8B-B14F-4D97-AF65-F5344CB8AC3E}">
        <p14:creationId xmlns:p14="http://schemas.microsoft.com/office/powerpoint/2010/main" val="342179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The R language provides a rich environment for working with data, especially data to be used for statistical modeling or graphics. Coupled with the large variety of easily available packages, it allows access to both well-established and experimental statistical techniques.</a:t>
            </a:r>
          </a:p>
          <a:p>
            <a:pPr marL="0" indent="0">
              <a:buNone/>
            </a:pPr>
            <a:endParaRPr lang="en-US" dirty="0" smtClean="0"/>
          </a:p>
          <a:p>
            <a:pPr marL="0" indent="0">
              <a:buNone/>
            </a:pPr>
            <a:r>
              <a:rPr lang="en-US" dirty="0" smtClean="0"/>
              <a:t>We use R to explore, analyze, and understand public health data. </a:t>
            </a:r>
          </a:p>
          <a:p>
            <a:pPr marL="0" indent="0">
              <a:buNone/>
            </a:pPr>
            <a:r>
              <a:rPr lang="en-US" dirty="0" smtClean="0"/>
              <a:t>We analyze data straight out of tables provided in reports or articles </a:t>
            </a:r>
          </a:p>
          <a:p>
            <a:r>
              <a:rPr lang="en-US" dirty="0" smtClean="0"/>
              <a:t>Full-function calculator</a:t>
            </a:r>
          </a:p>
          <a:p>
            <a:r>
              <a:rPr lang="en-US" dirty="0" smtClean="0"/>
              <a:t>Extensible statistical package</a:t>
            </a:r>
          </a:p>
          <a:p>
            <a:r>
              <a:rPr lang="en-US" dirty="0" smtClean="0"/>
              <a:t>High-quality graphics tool</a:t>
            </a:r>
          </a:p>
          <a:p>
            <a:r>
              <a:rPr lang="en-US" dirty="0" smtClean="0"/>
              <a:t>Multi-use programming language</a:t>
            </a:r>
          </a:p>
          <a:p>
            <a:r>
              <a:rPr lang="en-US" dirty="0" smtClean="0"/>
              <a:t>ell as analyze usual data sets.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97F739-F443-41DF-BB2E-092A0AA96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0565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recall…</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53</a:t>
            </a:fld>
            <a:endParaRPr lang="en-US"/>
          </a:p>
        </p:txBody>
      </p:sp>
    </p:spTree>
    <p:extLst>
      <p:ext uri="{BB962C8B-B14F-4D97-AF65-F5344CB8AC3E}">
        <p14:creationId xmlns:p14="http://schemas.microsoft.com/office/powerpoint/2010/main" val="1143722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the null hypothesis of µ = 0, the sampling distribution of the mean has a mean of 0 and a standard deviation of sigma/</a:t>
            </a:r>
            <a:r>
              <a:rPr lang="en-US" dirty="0" err="1" smtClean="0"/>
              <a:t>sqrt</a:t>
            </a:r>
            <a:r>
              <a:rPr lang="en-US" dirty="0" smtClean="0"/>
              <a:t>(n). </a:t>
            </a:r>
          </a:p>
          <a:p>
            <a:endParaRPr lang="en-US" dirty="0" smtClean="0"/>
          </a:p>
          <a:p>
            <a:r>
              <a:rPr lang="en-US" dirty="0" smtClean="0"/>
              <a:t>Under the alternative hypothesis of µ = delta, the sampling distribution of the mean has a mean of delta and the standard deviation is equal to that of the null distribution.</a:t>
            </a:r>
          </a:p>
          <a:p>
            <a:endParaRPr lang="en-US" dirty="0" smtClean="0"/>
          </a:p>
          <a:p>
            <a:r>
              <a:rPr lang="en-US" dirty="0" smtClean="0"/>
              <a:t>Sigma/</a:t>
            </a:r>
            <a:r>
              <a:rPr lang="en-US" dirty="0" err="1" smtClean="0"/>
              <a:t>sqrt</a:t>
            </a:r>
            <a:r>
              <a:rPr lang="en-US" dirty="0" smtClean="0"/>
              <a:t>(n) is called the standard error of the mean, which is simpler than saying the standard deviation of the sampling distribution of the sample mean.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55</a:t>
            </a:fld>
            <a:endParaRPr lang="en-US"/>
          </a:p>
        </p:txBody>
      </p:sp>
    </p:spTree>
    <p:extLst>
      <p:ext uri="{BB962C8B-B14F-4D97-AF65-F5344CB8AC3E}">
        <p14:creationId xmlns:p14="http://schemas.microsoft.com/office/powerpoint/2010/main" val="2662517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use a random sample of data taken from a population to describe and make inferences about the population.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Statistical significance </a:t>
            </a:r>
            <a:r>
              <a:rPr lang="en-US" sz="1200" b="0" i="0" kern="1200" dirty="0" smtClean="0">
                <a:solidFill>
                  <a:schemeClr val="tx1"/>
                </a:solidFill>
                <a:effectLst/>
                <a:latin typeface="+mn-lt"/>
                <a:ea typeface="+mn-ea"/>
                <a:cs typeface="+mn-cs"/>
              </a:rPr>
              <a:t>evaluates the likelihood that an observed (actual) difference is due to chance.</a:t>
            </a:r>
          </a:p>
          <a:p>
            <a:pPr fontAlgn="base"/>
            <a:r>
              <a:rPr lang="en-US" sz="1200" b="1" i="0" kern="1200" dirty="0" smtClean="0">
                <a:solidFill>
                  <a:schemeClr val="tx1"/>
                </a:solidFill>
                <a:effectLst/>
                <a:latin typeface="+mn-lt"/>
                <a:ea typeface="+mn-ea"/>
                <a:cs typeface="+mn-cs"/>
              </a:rPr>
              <a:t>Independent T-Test</a:t>
            </a:r>
          </a:p>
          <a:p>
            <a:pPr fontAlgn="base"/>
            <a:r>
              <a:rPr lang="en-US" sz="1200" b="0" i="0" kern="1200" dirty="0" smtClean="0">
                <a:solidFill>
                  <a:schemeClr val="tx1"/>
                </a:solidFill>
                <a:effectLst/>
                <a:latin typeface="+mn-lt"/>
                <a:ea typeface="+mn-ea"/>
                <a:cs typeface="+mn-cs"/>
              </a:rPr>
              <a:t>The independent t test evaluates whether the means for two independent groups are significantly different from each other. It is used for just 2 groups of samples. If you have more than 2 groups of samples, you should use ANOVA.</a:t>
            </a:r>
            <a:r>
              <a:rPr lang="en-US" dirty="0" smtClean="0"/>
              <a:t/>
            </a:r>
            <a:br>
              <a:rPr lang="en-US" dirty="0" smtClean="0"/>
            </a:br>
            <a:r>
              <a:rPr lang="en-US" sz="1200" b="1" i="0" kern="1200" dirty="0" smtClean="0">
                <a:solidFill>
                  <a:schemeClr val="tx1"/>
                </a:solidFill>
                <a:effectLst/>
                <a:latin typeface="+mn-lt"/>
                <a:ea typeface="+mn-ea"/>
                <a:cs typeface="+mn-cs"/>
              </a:rPr>
              <a:t>Assumptions</a:t>
            </a:r>
          </a:p>
          <a:p>
            <a:pPr fontAlgn="base"/>
            <a:r>
              <a:rPr lang="en-US" sz="1200" b="0" i="0" kern="1200" dirty="0" smtClean="0">
                <a:solidFill>
                  <a:schemeClr val="tx1"/>
                </a:solidFill>
                <a:effectLst/>
                <a:latin typeface="+mn-lt"/>
                <a:ea typeface="+mn-ea"/>
                <a:cs typeface="+mn-cs"/>
              </a:rPr>
              <a:t>Each score is sampled independently and randomly. </a:t>
            </a:r>
          </a:p>
          <a:p>
            <a:pPr fontAlgn="base"/>
            <a:r>
              <a:rPr lang="en-US" sz="1200" b="0" i="0" kern="1200" dirty="0" smtClean="0">
                <a:solidFill>
                  <a:schemeClr val="tx1"/>
                </a:solidFill>
                <a:effectLst/>
                <a:latin typeface="+mn-lt"/>
                <a:ea typeface="+mn-ea"/>
                <a:cs typeface="+mn-cs"/>
              </a:rPr>
              <a:t>The scores are normally distributed within each of the two groups.</a:t>
            </a:r>
          </a:p>
          <a:p>
            <a:pPr fontAlgn="base"/>
            <a:r>
              <a:rPr lang="en-US" sz="1200" b="0" i="0" kern="1200" dirty="0" smtClean="0">
                <a:solidFill>
                  <a:schemeClr val="tx1"/>
                </a:solidFill>
                <a:effectLst/>
                <a:latin typeface="+mn-lt"/>
                <a:ea typeface="+mn-ea"/>
                <a:cs typeface="+mn-cs"/>
              </a:rPr>
              <a:t>The variance in each of the groups is equal. </a:t>
            </a:r>
          </a:p>
          <a:p>
            <a:pPr fontAlgn="base"/>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Null Hypothesis</a:t>
            </a:r>
          </a:p>
          <a:p>
            <a:pPr fontAlgn="base"/>
            <a:r>
              <a:rPr lang="en-US" sz="1200" b="0" i="0" kern="1200" dirty="0" smtClean="0">
                <a:solidFill>
                  <a:schemeClr val="tx1"/>
                </a:solidFill>
                <a:effectLst/>
                <a:latin typeface="+mn-lt"/>
                <a:ea typeface="+mn-ea"/>
                <a:cs typeface="+mn-cs"/>
              </a:rPr>
              <a:t>It is a statement that you want to test. It usually states that there is no relationship between the two variables. In this case, the null hypothesis states that </a:t>
            </a:r>
            <a:r>
              <a:rPr lang="en-US" sz="1200" b="1" i="1" kern="1200" dirty="0" smtClean="0">
                <a:solidFill>
                  <a:schemeClr val="tx1"/>
                </a:solidFill>
                <a:effectLst/>
                <a:latin typeface="+mn-lt"/>
                <a:ea typeface="+mn-ea"/>
                <a:cs typeface="+mn-cs"/>
              </a:rPr>
              <a:t>there is no difference between the mean ratings of the charismatic-teacher-reputation condition and the punitive-teacher-reputation </a:t>
            </a:r>
            <a:r>
              <a:rPr lang="en-US" sz="1200" b="1" i="1" kern="1200" dirty="0" err="1" smtClean="0">
                <a:solidFill>
                  <a:schemeClr val="tx1"/>
                </a:solidFill>
                <a:effectLst/>
                <a:latin typeface="+mn-lt"/>
                <a:ea typeface="+mn-ea"/>
                <a:cs typeface="+mn-cs"/>
              </a:rPr>
              <a:t>condition.</a:t>
            </a:r>
            <a:r>
              <a:rPr lang="en-US" sz="1200" b="1" i="0" kern="1200" dirty="0" err="1" smtClean="0">
                <a:solidFill>
                  <a:schemeClr val="tx1"/>
                </a:solidFill>
                <a:effectLst/>
                <a:latin typeface="+mn-lt"/>
                <a:ea typeface="+mn-ea"/>
                <a:cs typeface="+mn-cs"/>
              </a:rPr>
              <a:t>Alternate</a:t>
            </a:r>
            <a:r>
              <a:rPr lang="en-US" sz="1200" b="1" i="0" kern="1200" dirty="0" smtClean="0">
                <a:solidFill>
                  <a:schemeClr val="tx1"/>
                </a:solidFill>
                <a:effectLst/>
                <a:latin typeface="+mn-lt"/>
                <a:ea typeface="+mn-ea"/>
                <a:cs typeface="+mn-cs"/>
              </a:rPr>
              <a:t> Hypothesis</a:t>
            </a:r>
          </a:p>
          <a:p>
            <a:r>
              <a:rPr lang="en-US" sz="1200" b="0" i="0" kern="1200" dirty="0" smtClean="0">
                <a:solidFill>
                  <a:schemeClr val="tx1"/>
                </a:solidFill>
                <a:effectLst/>
                <a:latin typeface="+mn-lt"/>
                <a:ea typeface="+mn-ea"/>
                <a:cs typeface="+mn-cs"/>
              </a:rPr>
              <a:t>It is contrary to the null hypothesis. It usually states that there is a relationship between the two variables.</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p-value in simple terms?</a:t>
            </a:r>
          </a:p>
          <a:p>
            <a:r>
              <a:rPr lang="en-US" sz="1200" b="0" i="0" kern="1200" dirty="0" smtClean="0">
                <a:solidFill>
                  <a:schemeClr val="tx1"/>
                </a:solidFill>
                <a:effectLst/>
                <a:latin typeface="+mn-lt"/>
                <a:ea typeface="+mn-ea"/>
                <a:cs typeface="+mn-cs"/>
              </a:rPr>
              <a:t>P-value evaluate how well the sample data support that the null hypothesis is true. A low P value means that your sample provides enough evidence that you can reject the null hypothesis for the entire population. In technical language, it means lowest level of significance at which you can reject the null hypothesis.</a:t>
            </a:r>
          </a:p>
          <a:p>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Type I and II Errors Examples</a:t>
            </a:r>
          </a:p>
          <a:p>
            <a:r>
              <a:rPr lang="en-US" sz="1200" b="0" i="0" kern="1200" dirty="0" smtClean="0">
                <a:solidFill>
                  <a:schemeClr val="tx1"/>
                </a:solidFill>
                <a:effectLst/>
                <a:latin typeface="+mn-lt"/>
                <a:ea typeface="+mn-ea"/>
                <a:cs typeface="+mn-cs"/>
              </a:rPr>
              <a:t>1. Let's say you are testing a new drug for some disease.</a:t>
            </a:r>
            <a:r>
              <a:rPr lang="en-US" dirty="0" smtClean="0"/>
              <a:t/>
            </a:r>
            <a:br>
              <a:rPr lang="en-US" dirty="0" smtClean="0"/>
            </a:br>
            <a:r>
              <a:rPr lang="en-US" sz="1200" b="1" i="0" kern="1200" dirty="0" smtClean="0">
                <a:solidFill>
                  <a:schemeClr val="tx1"/>
                </a:solidFill>
                <a:effectLst/>
                <a:latin typeface="+mn-lt"/>
                <a:ea typeface="+mn-ea"/>
                <a:cs typeface="+mn-cs"/>
              </a:rPr>
              <a:t>Null Hypothesis :</a:t>
            </a:r>
            <a:r>
              <a:rPr lang="en-US" sz="1200" b="0" i="0" kern="1200" dirty="0" smtClean="0">
                <a:solidFill>
                  <a:schemeClr val="tx1"/>
                </a:solidFill>
                <a:effectLst/>
                <a:latin typeface="+mn-lt"/>
                <a:ea typeface="+mn-ea"/>
                <a:cs typeface="+mn-cs"/>
              </a:rPr>
              <a:t> New Drug has no effect on disease. In a test of its effectiveness, a type I error would be to say it has an effect when it does not </a:t>
            </a:r>
            <a:r>
              <a:rPr lang="en-US" sz="1200" b="1" i="0" kern="1200" dirty="0" smtClean="0">
                <a:solidFill>
                  <a:schemeClr val="tx1"/>
                </a:solidFill>
                <a:effectLst/>
                <a:latin typeface="+mn-lt"/>
                <a:ea typeface="+mn-ea"/>
                <a:cs typeface="+mn-cs"/>
              </a:rPr>
              <a:t>(False Positive)</a:t>
            </a:r>
            <a:r>
              <a:rPr lang="en-US" sz="1200" b="0" i="0" kern="1200" dirty="0" smtClean="0">
                <a:solidFill>
                  <a:schemeClr val="tx1"/>
                </a:solidFill>
                <a:effectLst/>
                <a:latin typeface="+mn-lt"/>
                <a:ea typeface="+mn-ea"/>
                <a:cs typeface="+mn-cs"/>
              </a:rPr>
              <a:t> ; a type II error would be to say it has no effect when it does </a:t>
            </a:r>
            <a:r>
              <a:rPr lang="en-US" sz="1200" b="1" i="0" kern="1200" dirty="0" smtClean="0">
                <a:solidFill>
                  <a:schemeClr val="tx1"/>
                </a:solidFill>
                <a:effectLst/>
                <a:latin typeface="+mn-lt"/>
                <a:ea typeface="+mn-ea"/>
                <a:cs typeface="+mn-cs"/>
              </a:rPr>
              <a:t>(False Negative)</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56</a:t>
            </a:fld>
            <a:endParaRPr lang="en-US"/>
          </a:p>
        </p:txBody>
      </p:sp>
    </p:spTree>
    <p:extLst>
      <p:ext uri="{BB962C8B-B14F-4D97-AF65-F5344CB8AC3E}">
        <p14:creationId xmlns:p14="http://schemas.microsoft.com/office/powerpoint/2010/main" val="3682904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59</a:t>
            </a:fld>
            <a:endParaRPr lang="en-US"/>
          </a:p>
        </p:txBody>
      </p:sp>
    </p:spTree>
    <p:extLst>
      <p:ext uri="{BB962C8B-B14F-4D97-AF65-F5344CB8AC3E}">
        <p14:creationId xmlns:p14="http://schemas.microsoft.com/office/powerpoint/2010/main" val="1604179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Sample t-test data: smp2014 and smp2019 t = -0.10213, </a:t>
            </a:r>
            <a:r>
              <a:rPr lang="en-US" dirty="0" err="1" smtClean="0"/>
              <a:t>df</a:t>
            </a:r>
            <a:r>
              <a:rPr lang="en-US" dirty="0" smtClean="0"/>
              <a:t> = 10, p-value = 0.9207 alternative hypothesis: true difference in means is not equal to 0 95 percent confidence interval: -422.1094 385.1094</a:t>
            </a:r>
          </a:p>
          <a:p>
            <a:r>
              <a:rPr lang="en-US" dirty="0" smtClean="0"/>
              <a:t> sample estimates: mean of x mean of y 720.1667 738.6667 </a:t>
            </a:r>
            <a:br>
              <a:rPr lang="en-US" dirty="0" smtClean="0"/>
            </a:br>
            <a:endParaRPr lang="en-US" dirty="0" smtClean="0"/>
          </a:p>
          <a:p>
            <a:endParaRPr lang="en-US" dirty="0" smtClean="0"/>
          </a:p>
          <a:p>
            <a:r>
              <a:rPr lang="en-US" dirty="0" smtClean="0"/>
              <a:t>Let’s use </a:t>
            </a:r>
            <a:r>
              <a:rPr lang="en-US" sz="1200" b="0" i="1" kern="1200" dirty="0" smtClean="0">
                <a:solidFill>
                  <a:schemeClr val="tx1"/>
                </a:solidFill>
                <a:effectLst/>
                <a:latin typeface="+mn-lt"/>
                <a:ea typeface="+mn-ea"/>
                <a:cs typeface="+mn-cs"/>
              </a:rPr>
              <a:t>Welch's t-test  - it performs better than Student's t-test whenever sample sizes and variances are unequal between groups, and gives the same result when sample sizes and variances are equal.</a:t>
            </a:r>
          </a:p>
          <a:p>
            <a:endParaRPr lang="en-US" sz="1200" b="0" i="1" kern="1200" dirty="0" smtClean="0">
              <a:solidFill>
                <a:schemeClr val="tx1"/>
              </a:solidFill>
              <a:effectLst/>
              <a:latin typeface="+mn-lt"/>
              <a:ea typeface="+mn-ea"/>
              <a:cs typeface="+mn-cs"/>
            </a:endParaRPr>
          </a:p>
          <a:p>
            <a:pPr marL="0" lvl="0" indent="0">
              <a:lnSpc>
                <a:spcPct val="100000"/>
              </a:lnSpc>
              <a:buNone/>
            </a:pPr>
            <a:r>
              <a:rPr kumimoji="0" lang="en-US" altLang="en-US" sz="1200" i="1" u="none" strike="noStrike" cap="none" normalizeH="0" baseline="0" dirty="0" smtClean="0">
                <a:ln>
                  <a:noFill/>
                </a:ln>
                <a:solidFill>
                  <a:schemeClr val="tx1"/>
                </a:solidFill>
                <a:latin typeface="Roboto"/>
              </a:rPr>
              <a:t>How to calculate t-test and p-value manually</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xhat1 &lt;- mean(batch2009)</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xhat2 &lt;- mean(batch2015)</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s1 &lt;- </a:t>
            </a:r>
            <a:r>
              <a:rPr kumimoji="0" lang="en-US" altLang="en-US" sz="1200" i="1" u="none" strike="noStrike" cap="none" normalizeH="0" baseline="0" dirty="0" err="1" smtClean="0">
                <a:ln>
                  <a:noFill/>
                </a:ln>
                <a:solidFill>
                  <a:schemeClr val="tx1"/>
                </a:solidFill>
                <a:latin typeface="Roboto"/>
              </a:rPr>
              <a:t>sd</a:t>
            </a:r>
            <a:r>
              <a:rPr kumimoji="0" lang="en-US" altLang="en-US" sz="1200" i="1" u="none" strike="noStrike" cap="none" normalizeH="0" baseline="0" dirty="0" smtClean="0">
                <a:ln>
                  <a:noFill/>
                </a:ln>
                <a:solidFill>
                  <a:schemeClr val="tx1"/>
                </a:solidFill>
                <a:latin typeface="Roboto"/>
              </a:rPr>
              <a:t>(batch2009)</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s2 &lt;- </a:t>
            </a:r>
            <a:r>
              <a:rPr kumimoji="0" lang="en-US" altLang="en-US" sz="1200" i="1" u="none" strike="noStrike" cap="none" normalizeH="0" baseline="0" dirty="0" err="1" smtClean="0">
                <a:ln>
                  <a:noFill/>
                </a:ln>
                <a:solidFill>
                  <a:schemeClr val="tx1"/>
                </a:solidFill>
                <a:latin typeface="Roboto"/>
              </a:rPr>
              <a:t>sd</a:t>
            </a:r>
            <a:r>
              <a:rPr kumimoji="0" lang="en-US" altLang="en-US" sz="1200" i="1" u="none" strike="noStrike" cap="none" normalizeH="0" baseline="0" dirty="0" smtClean="0">
                <a:ln>
                  <a:noFill/>
                </a:ln>
                <a:solidFill>
                  <a:schemeClr val="tx1"/>
                </a:solidFill>
                <a:latin typeface="Roboto"/>
              </a:rPr>
              <a:t>(batch2015)</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n1 &lt;- length(batch2009)</a:t>
            </a:r>
          </a:p>
          <a:p>
            <a:pPr marL="0" lvl="0" indent="0">
              <a:lnSpc>
                <a:spcPct val="100000"/>
              </a:lnSpc>
              <a:buNone/>
            </a:pPr>
            <a:r>
              <a:rPr kumimoji="0" lang="en-US" altLang="en-US" sz="1200" i="1" u="none" strike="noStrike" cap="none" normalizeH="0" baseline="0" dirty="0" smtClean="0">
                <a:ln>
                  <a:noFill/>
                </a:ln>
                <a:solidFill>
                  <a:schemeClr val="tx1"/>
                </a:solidFill>
                <a:latin typeface="Roboto"/>
              </a:rPr>
              <a:t>n2 &lt;- length(batch2015)</a:t>
            </a: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diff_in_means</a:t>
            </a:r>
            <a:r>
              <a:rPr kumimoji="0" lang="en-US" altLang="en-US" sz="1200" i="1" u="none" strike="noStrike" cap="none" normalizeH="0" baseline="0" dirty="0" smtClean="0">
                <a:ln>
                  <a:noFill/>
                </a:ln>
                <a:solidFill>
                  <a:schemeClr val="tx1"/>
                </a:solidFill>
                <a:latin typeface="Roboto"/>
              </a:rPr>
              <a:t> &lt;- xhat1 - xhat2</a:t>
            </a: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SE_diff_mean</a:t>
            </a:r>
            <a:r>
              <a:rPr kumimoji="0" lang="en-US" altLang="en-US" sz="1200" i="1" u="none" strike="noStrike" cap="none" normalizeH="0" baseline="0" dirty="0" smtClean="0">
                <a:ln>
                  <a:noFill/>
                </a:ln>
                <a:solidFill>
                  <a:schemeClr val="tx1"/>
                </a:solidFill>
                <a:latin typeface="Roboto"/>
              </a:rPr>
              <a:t> &lt;- </a:t>
            </a:r>
            <a:r>
              <a:rPr kumimoji="0" lang="en-US" altLang="en-US" sz="1200" i="1" u="none" strike="noStrike" cap="none" normalizeH="0" baseline="0" dirty="0" err="1" smtClean="0">
                <a:ln>
                  <a:noFill/>
                </a:ln>
                <a:solidFill>
                  <a:schemeClr val="tx1"/>
                </a:solidFill>
                <a:latin typeface="Roboto"/>
              </a:rPr>
              <a:t>sqrt</a:t>
            </a:r>
            <a:r>
              <a:rPr kumimoji="0" lang="en-US" altLang="en-US" sz="1200" i="1" u="none" strike="noStrike" cap="none" normalizeH="0" baseline="0" dirty="0" smtClean="0">
                <a:ln>
                  <a:noFill/>
                </a:ln>
                <a:solidFill>
                  <a:schemeClr val="tx1"/>
                </a:solidFill>
                <a:latin typeface="Roboto"/>
              </a:rPr>
              <a:t>(s1^2/n1+s2^2/n2)</a:t>
            </a: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t_stat</a:t>
            </a:r>
            <a:r>
              <a:rPr kumimoji="0" lang="en-US" altLang="en-US" sz="1200" i="1" u="none" strike="noStrike" cap="none" normalizeH="0" baseline="0" dirty="0" smtClean="0">
                <a:ln>
                  <a:noFill/>
                </a:ln>
                <a:solidFill>
                  <a:schemeClr val="tx1"/>
                </a:solidFill>
                <a:latin typeface="Roboto"/>
              </a:rPr>
              <a:t> &lt;- </a:t>
            </a:r>
            <a:r>
              <a:rPr kumimoji="0" lang="en-US" altLang="en-US" sz="1200" i="1" u="none" strike="noStrike" cap="none" normalizeH="0" baseline="0" dirty="0" err="1" smtClean="0">
                <a:ln>
                  <a:noFill/>
                </a:ln>
                <a:solidFill>
                  <a:schemeClr val="tx1"/>
                </a:solidFill>
                <a:latin typeface="Roboto"/>
              </a:rPr>
              <a:t>diff_in_means</a:t>
            </a:r>
            <a:r>
              <a:rPr kumimoji="0" lang="en-US" altLang="en-US" sz="1200" i="1" u="none" strike="noStrike" cap="none" normalizeH="0" baseline="0" dirty="0" smtClean="0">
                <a:ln>
                  <a:noFill/>
                </a:ln>
                <a:solidFill>
                  <a:schemeClr val="tx1"/>
                </a:solidFill>
                <a:latin typeface="Roboto"/>
              </a:rPr>
              <a:t>/</a:t>
            </a:r>
            <a:r>
              <a:rPr kumimoji="0" lang="en-US" altLang="en-US" sz="1200" i="1" u="none" strike="noStrike" cap="none" normalizeH="0" baseline="0" dirty="0" err="1" smtClean="0">
                <a:ln>
                  <a:noFill/>
                </a:ln>
                <a:solidFill>
                  <a:schemeClr val="tx1"/>
                </a:solidFill>
                <a:latin typeface="Roboto"/>
              </a:rPr>
              <a:t>SE_diff_mean</a:t>
            </a:r>
            <a:endParaRPr kumimoji="0" lang="en-US" altLang="en-US" sz="1200" i="1" u="none" strike="noStrike" cap="none" normalizeH="0" baseline="0" dirty="0" smtClean="0">
              <a:ln>
                <a:noFill/>
              </a:ln>
              <a:solidFill>
                <a:schemeClr val="tx1"/>
              </a:solidFill>
              <a:latin typeface="Roboto"/>
            </a:endParaRP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t_stat</a:t>
            </a:r>
            <a:endParaRPr kumimoji="0" lang="en-US" altLang="en-US" sz="1200" i="1" u="none" strike="noStrike" cap="none" normalizeH="0" baseline="0" dirty="0" smtClean="0">
              <a:ln>
                <a:noFill/>
              </a:ln>
              <a:solidFill>
                <a:schemeClr val="tx1"/>
              </a:solidFill>
              <a:latin typeface="Roboto"/>
            </a:endParaRP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pvalue</a:t>
            </a:r>
            <a:r>
              <a:rPr kumimoji="0" lang="en-US" altLang="en-US" sz="1200" i="1" u="none" strike="noStrike" cap="none" normalizeH="0" baseline="0" dirty="0" smtClean="0">
                <a:ln>
                  <a:noFill/>
                </a:ln>
                <a:solidFill>
                  <a:schemeClr val="tx1"/>
                </a:solidFill>
                <a:latin typeface="Roboto"/>
              </a:rPr>
              <a:t> = 2* </a:t>
            </a:r>
            <a:r>
              <a:rPr kumimoji="0" lang="en-US" altLang="en-US" sz="1200" i="1" u="none" strike="noStrike" cap="none" normalizeH="0" baseline="0" dirty="0" err="1" smtClean="0">
                <a:ln>
                  <a:noFill/>
                </a:ln>
                <a:solidFill>
                  <a:schemeClr val="tx1"/>
                </a:solidFill>
                <a:latin typeface="Roboto"/>
              </a:rPr>
              <a:t>pt</a:t>
            </a:r>
            <a:r>
              <a:rPr kumimoji="0" lang="en-US" altLang="en-US" sz="1200" i="1" u="none" strike="noStrike" cap="none" normalizeH="0" baseline="0" dirty="0" smtClean="0">
                <a:ln>
                  <a:noFill/>
                </a:ln>
                <a:solidFill>
                  <a:schemeClr val="tx1"/>
                </a:solidFill>
                <a:latin typeface="Roboto"/>
              </a:rPr>
              <a:t>(</a:t>
            </a:r>
            <a:r>
              <a:rPr kumimoji="0" lang="en-US" altLang="en-US" sz="1200" i="1" u="none" strike="noStrike" cap="none" normalizeH="0" baseline="0" dirty="0" err="1" smtClean="0">
                <a:ln>
                  <a:noFill/>
                </a:ln>
                <a:solidFill>
                  <a:schemeClr val="tx1"/>
                </a:solidFill>
                <a:latin typeface="Roboto"/>
              </a:rPr>
              <a:t>t_stat</a:t>
            </a:r>
            <a:r>
              <a:rPr kumimoji="0" lang="en-US" altLang="en-US" sz="1200" i="1" u="none" strike="noStrike" cap="none" normalizeH="0" baseline="0" dirty="0" smtClean="0">
                <a:ln>
                  <a:noFill/>
                </a:ln>
                <a:solidFill>
                  <a:schemeClr val="tx1"/>
                </a:solidFill>
                <a:latin typeface="Roboto"/>
              </a:rPr>
              <a:t>, </a:t>
            </a:r>
            <a:r>
              <a:rPr kumimoji="0" lang="en-US" altLang="en-US" sz="1200" i="1" u="none" strike="noStrike" cap="none" normalizeH="0" baseline="0" dirty="0" err="1" smtClean="0">
                <a:ln>
                  <a:noFill/>
                </a:ln>
                <a:solidFill>
                  <a:schemeClr val="tx1"/>
                </a:solidFill>
                <a:latin typeface="Roboto"/>
              </a:rPr>
              <a:t>df</a:t>
            </a:r>
            <a:r>
              <a:rPr kumimoji="0" lang="en-US" altLang="en-US" sz="1200" i="1" u="none" strike="noStrike" cap="none" normalizeH="0" baseline="0" dirty="0" smtClean="0">
                <a:ln>
                  <a:noFill/>
                </a:ln>
                <a:solidFill>
                  <a:schemeClr val="tx1"/>
                </a:solidFill>
                <a:latin typeface="Roboto"/>
              </a:rPr>
              <a:t>=n1+n2-2)</a:t>
            </a:r>
          </a:p>
          <a:p>
            <a:pPr marL="0" lvl="0" indent="0">
              <a:lnSpc>
                <a:spcPct val="100000"/>
              </a:lnSpc>
              <a:buNone/>
            </a:pPr>
            <a:r>
              <a:rPr kumimoji="0" lang="en-US" altLang="en-US" sz="1200" i="1" u="none" strike="noStrike" cap="none" normalizeH="0" baseline="0" dirty="0" err="1" smtClean="0">
                <a:ln>
                  <a:noFill/>
                </a:ln>
                <a:solidFill>
                  <a:schemeClr val="tx1"/>
                </a:solidFill>
                <a:latin typeface="Roboto"/>
              </a:rPr>
              <a:t>pvalue</a:t>
            </a:r>
            <a:endParaRPr kumimoji="0" lang="en-US" altLang="en-US" sz="1200" i="1" u="none" strike="noStrike" cap="none" normalizeH="0" baseline="0" dirty="0" smtClean="0">
              <a:ln>
                <a:noFill/>
              </a:ln>
              <a:solidFill>
                <a:schemeClr val="tx1"/>
              </a:solidFill>
              <a:latin typeface="Roboto"/>
            </a:endParaRP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run </a:t>
            </a:r>
            <a:r>
              <a:rPr lang="en-US" sz="1200" b="1" i="1" kern="1200" dirty="0" err="1" smtClean="0">
                <a:solidFill>
                  <a:schemeClr val="tx1"/>
                </a:solidFill>
                <a:effectLst/>
                <a:latin typeface="+mn-lt"/>
                <a:ea typeface="+mn-ea"/>
                <a:cs typeface="+mn-cs"/>
              </a:rPr>
              <a:t>Levene</a:t>
            </a:r>
            <a:r>
              <a:rPr lang="en-US" sz="1200" b="1" i="1" kern="1200" dirty="0" smtClean="0">
                <a:solidFill>
                  <a:schemeClr val="tx1"/>
                </a:solidFill>
                <a:effectLst/>
                <a:latin typeface="+mn-lt"/>
                <a:ea typeface="+mn-ea"/>
                <a:cs typeface="+mn-cs"/>
              </a:rPr>
              <a:t> Test for Equality of Variance</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temp = </a:t>
            </a:r>
            <a:r>
              <a:rPr lang="en-US" sz="1200" b="0" i="1" kern="1200" dirty="0" err="1" smtClean="0">
                <a:solidFill>
                  <a:schemeClr val="tx1"/>
                </a:solidFill>
                <a:effectLst/>
                <a:latin typeface="+mn-lt"/>
                <a:ea typeface="+mn-ea"/>
                <a:cs typeface="+mn-cs"/>
              </a:rPr>
              <a:t>rbind</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data.frame</a:t>
            </a:r>
            <a:r>
              <a:rPr lang="en-US" sz="1200" b="0" i="1" kern="1200" dirty="0" smtClean="0">
                <a:solidFill>
                  <a:schemeClr val="tx1"/>
                </a:solidFill>
                <a:effectLst/>
                <a:latin typeface="+mn-lt"/>
                <a:ea typeface="+mn-ea"/>
                <a:cs typeface="+mn-cs"/>
              </a:rPr>
              <a:t>(x=batch2009, group=1), </a:t>
            </a:r>
            <a:r>
              <a:rPr lang="en-US" sz="1200" b="0" i="1" kern="1200" dirty="0" err="1" smtClean="0">
                <a:solidFill>
                  <a:schemeClr val="tx1"/>
                </a:solidFill>
                <a:effectLst/>
                <a:latin typeface="+mn-lt"/>
                <a:ea typeface="+mn-ea"/>
                <a:cs typeface="+mn-cs"/>
              </a:rPr>
              <a:t>data.frame</a:t>
            </a:r>
            <a:r>
              <a:rPr lang="en-US" sz="1200" b="0" i="1" kern="1200" dirty="0" smtClean="0">
                <a:solidFill>
                  <a:schemeClr val="tx1"/>
                </a:solidFill>
                <a:effectLst/>
                <a:latin typeface="+mn-lt"/>
                <a:ea typeface="+mn-ea"/>
                <a:cs typeface="+mn-cs"/>
              </a:rPr>
              <a:t>(x=batch2015, group=2))</a:t>
            </a:r>
            <a:r>
              <a:rPr lang="en-US" dirty="0" smtClean="0"/>
              <a:t/>
            </a:r>
            <a:br>
              <a:rPr lang="en-US" dirty="0" smtClean="0"/>
            </a:br>
            <a:r>
              <a:rPr lang="en-US" sz="1200" b="0" i="1" kern="1200" dirty="0" err="1" smtClean="0">
                <a:solidFill>
                  <a:schemeClr val="tx1"/>
                </a:solidFill>
                <a:effectLst/>
                <a:latin typeface="+mn-lt"/>
                <a:ea typeface="+mn-ea"/>
                <a:cs typeface="+mn-cs"/>
              </a:rPr>
              <a:t>temp$group</a:t>
            </a:r>
            <a:r>
              <a:rPr lang="en-US" sz="1200" b="0" i="1" kern="1200" dirty="0" smtClean="0">
                <a:solidFill>
                  <a:schemeClr val="tx1"/>
                </a:solidFill>
                <a:effectLst/>
                <a:latin typeface="+mn-lt"/>
                <a:ea typeface="+mn-ea"/>
                <a:cs typeface="+mn-cs"/>
              </a:rPr>
              <a:t> = </a:t>
            </a:r>
            <a:r>
              <a:rPr lang="en-US" sz="1200" b="0" i="1" kern="1200" dirty="0" err="1" smtClean="0">
                <a:solidFill>
                  <a:schemeClr val="tx1"/>
                </a:solidFill>
                <a:effectLst/>
                <a:latin typeface="+mn-lt"/>
                <a:ea typeface="+mn-ea"/>
                <a:cs typeface="+mn-cs"/>
              </a:rPr>
              <a:t>as.factor</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temp$group</a:t>
            </a:r>
            <a:r>
              <a:rPr lang="en-US" sz="1200" b="0" i="1" kern="1200" dirty="0" smtClean="0">
                <a:solidFill>
                  <a:schemeClr val="tx1"/>
                </a:solidFill>
                <a:effectLst/>
                <a:latin typeface="+mn-lt"/>
                <a:ea typeface="+mn-ea"/>
                <a:cs typeface="+mn-cs"/>
              </a:rPr>
              <a:t>)</a:t>
            </a:r>
            <a:r>
              <a:rPr lang="en-US" dirty="0" smtClean="0"/>
              <a:t/>
            </a:r>
            <a:br>
              <a:rPr lang="en-US" dirty="0" smtClean="0"/>
            </a:br>
            <a:r>
              <a:rPr lang="en-US" sz="1200" b="0" i="1" kern="1200" dirty="0" smtClean="0">
                <a:solidFill>
                  <a:schemeClr val="tx1"/>
                </a:solidFill>
                <a:effectLst/>
                <a:latin typeface="+mn-lt"/>
                <a:ea typeface="+mn-ea"/>
                <a:cs typeface="+mn-cs"/>
              </a:rPr>
              <a:t>library(car)</a:t>
            </a:r>
            <a:r>
              <a:rPr lang="en-US" dirty="0" smtClean="0"/>
              <a:t/>
            </a:r>
            <a:br>
              <a:rPr lang="en-US" dirty="0" smtClean="0"/>
            </a:br>
            <a:r>
              <a:rPr lang="en-US" sz="1200" b="0" i="1" kern="1200" dirty="0" err="1" smtClean="0">
                <a:solidFill>
                  <a:schemeClr val="tx1"/>
                </a:solidFill>
                <a:effectLst/>
                <a:latin typeface="+mn-lt"/>
                <a:ea typeface="+mn-ea"/>
                <a:cs typeface="+mn-cs"/>
              </a:rPr>
              <a:t>leveneTest</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temp$x</a:t>
            </a:r>
            <a:r>
              <a:rPr lang="en-US" sz="1200" b="0" i="1" kern="1200" dirty="0" smtClean="0">
                <a:solidFill>
                  <a:schemeClr val="tx1"/>
                </a:solidFill>
                <a:effectLst/>
                <a:latin typeface="+mn-lt"/>
                <a:ea typeface="+mn-ea"/>
                <a:cs typeface="+mn-cs"/>
              </a:rPr>
              <a:t>, group = </a:t>
            </a:r>
            <a:r>
              <a:rPr lang="en-US" sz="1200" b="0" i="1" kern="1200" dirty="0" err="1" smtClean="0">
                <a:solidFill>
                  <a:schemeClr val="tx1"/>
                </a:solidFill>
                <a:effectLst/>
                <a:latin typeface="+mn-lt"/>
                <a:ea typeface="+mn-ea"/>
                <a:cs typeface="+mn-cs"/>
              </a:rPr>
              <a:t>temp$group</a:t>
            </a:r>
            <a:r>
              <a:rPr lang="en-US" sz="1200" b="0" i="1" kern="1200" dirty="0" smtClean="0">
                <a:solidFill>
                  <a:schemeClr val="tx1"/>
                </a:solidFill>
                <a:effectLst/>
                <a:latin typeface="+mn-lt"/>
                <a:ea typeface="+mn-ea"/>
                <a:cs typeface="+mn-cs"/>
              </a:rPr>
              <a:t>, center = mean)</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60</a:t>
            </a:fld>
            <a:endParaRPr lang="en-US"/>
          </a:p>
        </p:txBody>
      </p:sp>
    </p:spTree>
    <p:extLst>
      <p:ext uri="{BB962C8B-B14F-4D97-AF65-F5344CB8AC3E}">
        <p14:creationId xmlns:p14="http://schemas.microsoft.com/office/powerpoint/2010/main" val="235314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smtClean="0">
                <a:solidFill>
                  <a:schemeClr val="tx1"/>
                </a:solidFill>
                <a:effectLst/>
                <a:latin typeface="+mn-lt"/>
                <a:ea typeface="+mn-ea"/>
                <a:cs typeface="+mn-cs"/>
              </a:rPr>
              <a:t>Difference between Precision and Recall</a:t>
            </a:r>
          </a:p>
          <a:p>
            <a:r>
              <a:rPr lang="en-US" sz="1200" b="0" i="0" kern="1200" dirty="0" smtClean="0">
                <a:solidFill>
                  <a:schemeClr val="tx1"/>
                </a:solidFill>
                <a:effectLst/>
                <a:latin typeface="+mn-lt"/>
                <a:ea typeface="+mn-ea"/>
                <a:cs typeface="+mn-cs"/>
              </a:rPr>
              <a:t>The main difference is denominator. In Precision, False Positive is included whereas false negative is considered in recall.</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Let's say there are in total 160 customers. Out of 160, 80 customers </a:t>
            </a:r>
            <a:r>
              <a:rPr lang="en-US" sz="1200" b="0" i="1" kern="1200" dirty="0" smtClean="0">
                <a:solidFill>
                  <a:schemeClr val="tx1"/>
                </a:solidFill>
                <a:effectLst/>
                <a:latin typeface="+mn-lt"/>
                <a:ea typeface="+mn-ea"/>
                <a:cs typeface="+mn-cs"/>
              </a:rPr>
              <a:t>actually</a:t>
            </a:r>
            <a:r>
              <a:rPr lang="en-US" sz="1200" b="0" i="0" kern="1200" dirty="0" smtClean="0">
                <a:solidFill>
                  <a:schemeClr val="tx1"/>
                </a:solidFill>
                <a:effectLst/>
                <a:latin typeface="+mn-lt"/>
                <a:ea typeface="+mn-ea"/>
                <a:cs typeface="+mn-cs"/>
              </a:rPr>
              <a:t> left us (</a:t>
            </a:r>
            <a:r>
              <a:rPr lang="en-US" sz="1200" b="0" i="0" kern="1200" dirty="0" err="1" smtClean="0">
                <a:solidFill>
                  <a:schemeClr val="tx1"/>
                </a:solidFill>
                <a:effectLst/>
                <a:latin typeface="+mn-lt"/>
                <a:ea typeface="+mn-ea"/>
                <a:cs typeface="+mn-cs"/>
              </a:rPr>
              <a:t>attrited</a:t>
            </a:r>
            <a:r>
              <a:rPr lang="en-US" sz="1200" b="0" i="0" kern="1200" dirty="0" smtClean="0">
                <a:solidFill>
                  <a:schemeClr val="tx1"/>
                </a:solidFill>
                <a:effectLst/>
                <a:latin typeface="+mn-lt"/>
                <a:ea typeface="+mn-ea"/>
                <a:cs typeface="+mn-cs"/>
              </a:rPr>
              <a:t>). Out of 80, we </a:t>
            </a:r>
            <a:r>
              <a:rPr lang="en-US" sz="1200" b="0" i="1" kern="1200" dirty="0" smtClean="0">
                <a:solidFill>
                  <a:schemeClr val="tx1"/>
                </a:solidFill>
                <a:effectLst/>
                <a:latin typeface="+mn-lt"/>
                <a:ea typeface="+mn-ea"/>
                <a:cs typeface="+mn-cs"/>
              </a:rPr>
              <a:t>correctly</a:t>
            </a:r>
            <a:r>
              <a:rPr lang="en-US" sz="1200" b="0" i="0" kern="1200" dirty="0" smtClean="0">
                <a:solidFill>
                  <a:schemeClr val="tx1"/>
                </a:solidFill>
                <a:effectLst/>
                <a:latin typeface="+mn-lt"/>
                <a:ea typeface="+mn-ea"/>
                <a:cs typeface="+mn-cs"/>
              </a:rPr>
              <a:t> predicted 70 of them as </a:t>
            </a:r>
            <a:r>
              <a:rPr lang="en-US" sz="1200" b="0" i="0" kern="1200" dirty="0" err="1" smtClean="0">
                <a:solidFill>
                  <a:schemeClr val="tx1"/>
                </a:solidFill>
                <a:effectLst/>
                <a:latin typeface="+mn-lt"/>
                <a:ea typeface="+mn-ea"/>
                <a:cs typeface="+mn-cs"/>
              </a:rPr>
              <a:t>attritors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Recall would be 87.5% (70 divided by 80).</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Out of total 160 customers, we predicted 130 customers as </a:t>
            </a:r>
            <a:r>
              <a:rPr lang="en-US" sz="1200" b="0" i="0" kern="1200" dirty="0" err="1" smtClean="0">
                <a:solidFill>
                  <a:schemeClr val="tx1"/>
                </a:solidFill>
                <a:effectLst/>
                <a:latin typeface="+mn-lt"/>
                <a:ea typeface="+mn-ea"/>
                <a:cs typeface="+mn-cs"/>
              </a:rPr>
              <a:t>attritors</a:t>
            </a:r>
            <a:r>
              <a:rPr lang="en-US" sz="1200" b="0" i="0" kern="1200" dirty="0" smtClean="0">
                <a:solidFill>
                  <a:schemeClr val="tx1"/>
                </a:solidFill>
                <a:effectLst/>
                <a:latin typeface="+mn-lt"/>
                <a:ea typeface="+mn-ea"/>
                <a:cs typeface="+mn-cs"/>
              </a:rPr>
              <a:t>. Out of 130, we </a:t>
            </a:r>
            <a:r>
              <a:rPr lang="en-US" sz="1200" b="0" i="1" kern="1200" dirty="0" smtClean="0">
                <a:solidFill>
                  <a:schemeClr val="tx1"/>
                </a:solidFill>
                <a:effectLst/>
                <a:latin typeface="+mn-lt"/>
                <a:ea typeface="+mn-ea"/>
                <a:cs typeface="+mn-cs"/>
              </a:rPr>
              <a:t>correctly</a:t>
            </a:r>
            <a:r>
              <a:rPr lang="en-US" sz="1200" b="0" i="0" kern="1200" dirty="0" smtClean="0">
                <a:solidFill>
                  <a:schemeClr val="tx1"/>
                </a:solidFill>
                <a:effectLst/>
                <a:latin typeface="+mn-lt"/>
                <a:ea typeface="+mn-ea"/>
                <a:cs typeface="+mn-cs"/>
              </a:rPr>
              <a:t> predicted 70 of them as </a:t>
            </a:r>
            <a:r>
              <a:rPr lang="en-US" sz="1200" b="0" i="0" kern="1200" dirty="0" err="1" smtClean="0">
                <a:solidFill>
                  <a:schemeClr val="tx1"/>
                </a:solidFill>
                <a:effectLst/>
                <a:latin typeface="+mn-lt"/>
                <a:ea typeface="+mn-ea"/>
                <a:cs typeface="+mn-cs"/>
              </a:rPr>
              <a:t>attritors</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Precision would be 53.8% (70 divided by 130).</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63</a:t>
            </a:fld>
            <a:endParaRPr lang="en-US"/>
          </a:p>
        </p:txBody>
      </p:sp>
    </p:spTree>
    <p:extLst>
      <p:ext uri="{BB962C8B-B14F-4D97-AF65-F5344CB8AC3E}">
        <p14:creationId xmlns:p14="http://schemas.microsoft.com/office/powerpoint/2010/main" val="1454582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smtClean="0">
                <a:solidFill>
                  <a:schemeClr val="tx1"/>
                </a:solidFill>
                <a:effectLst/>
                <a:latin typeface="+mn-lt"/>
                <a:ea typeface="+mn-ea"/>
                <a:cs typeface="+mn-cs"/>
              </a:rPr>
              <a:t>How to calculate area under precision recall curve mathematically?</a:t>
            </a:r>
          </a:p>
          <a:p>
            <a:pPr fontAlgn="base"/>
            <a:r>
              <a:rPr lang="en-US" sz="1200" b="0" i="0" kern="1200" dirty="0" smtClean="0">
                <a:solidFill>
                  <a:schemeClr val="tx1"/>
                </a:solidFill>
                <a:effectLst/>
                <a:latin typeface="+mn-lt"/>
                <a:ea typeface="+mn-ea"/>
                <a:cs typeface="+mn-cs"/>
              </a:rPr>
              <a:t>Once we have precision-recall for different thresholds, we can calculate area under curve using Trapezoidal Rule Numerical Integration. </a:t>
            </a:r>
          </a:p>
          <a:p>
            <a:pPr fontAlgn="base"/>
            <a:r>
              <a:rPr lang="en-US" sz="1200" b="0" i="0" kern="1200" dirty="0" smtClean="0">
                <a:solidFill>
                  <a:schemeClr val="tx1"/>
                </a:solidFill>
                <a:effectLst/>
                <a:latin typeface="+mn-lt"/>
                <a:ea typeface="+mn-ea"/>
                <a:cs typeface="+mn-cs"/>
              </a:rPr>
              <a:t>- In simple words, it adds up all trapezoids under the curve. Make sure the different recall values is sorted before using Trapezoidal Rule.</a:t>
            </a:r>
          </a:p>
          <a:p>
            <a:pPr fontAlgn="base"/>
            <a:r>
              <a:rPr lang="en-US" sz="1200" b="1" i="0" kern="1200" dirty="0" smtClean="0">
                <a:solidFill>
                  <a:schemeClr val="tx1"/>
                </a:solidFill>
                <a:effectLst/>
                <a:latin typeface="+mn-lt"/>
                <a:ea typeface="+mn-ea"/>
                <a:cs typeface="+mn-cs"/>
              </a:rPr>
              <a:t>Note : </a:t>
            </a:r>
            <a:r>
              <a:rPr lang="en-US" sz="1200" b="0" i="0" kern="1200" dirty="0" smtClean="0">
                <a:solidFill>
                  <a:schemeClr val="tx1"/>
                </a:solidFill>
                <a:effectLst/>
                <a:latin typeface="+mn-lt"/>
                <a:ea typeface="+mn-ea"/>
                <a:cs typeface="+mn-cs"/>
              </a:rPr>
              <a:t>Trapezoid rule is not the most accurate way of calculating integrals. Simpson's rule is more accurate.</a:t>
            </a:r>
          </a:p>
          <a:p>
            <a:endParaRPr lang="en-US" dirty="0" smtClean="0"/>
          </a:p>
          <a:p>
            <a:endParaRPr lang="en-US" dirty="0" smtClean="0"/>
          </a:p>
          <a:p>
            <a:endParaRPr lang="en-US" dirty="0" smtClean="0"/>
          </a:p>
          <a:p>
            <a:r>
              <a:rPr lang="en-US" dirty="0" err="1" smtClean="0"/>
              <a:t>Sas</a:t>
            </a:r>
            <a:r>
              <a:rPr lang="en-US" dirty="0" smtClean="0"/>
              <a:t>: </a:t>
            </a:r>
            <a:r>
              <a:rPr lang="en-US" sz="1200" b="0" i="0" kern="1200" dirty="0" smtClean="0">
                <a:solidFill>
                  <a:schemeClr val="tx1"/>
                </a:solidFill>
                <a:effectLst/>
                <a:latin typeface="+mn-lt"/>
                <a:ea typeface="+mn-ea"/>
                <a:cs typeface="+mn-cs"/>
              </a:rPr>
              <a:t>With the use of </a:t>
            </a:r>
            <a:r>
              <a:rPr lang="en-US" dirty="0" smtClean="0"/>
              <a:t>PROC IML</a:t>
            </a:r>
            <a:r>
              <a:rPr lang="en-US" sz="1200" b="0" i="0" kern="1200" dirty="0" smtClean="0">
                <a:solidFill>
                  <a:schemeClr val="tx1"/>
                </a:solidFill>
                <a:effectLst/>
                <a:latin typeface="+mn-lt"/>
                <a:ea typeface="+mn-ea"/>
                <a:cs typeface="+mn-cs"/>
              </a:rPr>
              <a:t>, we can calculate area under curve</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64</a:t>
            </a:fld>
            <a:endParaRPr lang="en-US"/>
          </a:p>
        </p:txBody>
      </p:sp>
    </p:spTree>
    <p:extLst>
      <p:ext uri="{BB962C8B-B14F-4D97-AF65-F5344CB8AC3E}">
        <p14:creationId xmlns:p14="http://schemas.microsoft.com/office/powerpoint/2010/main" val="610736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mn-lt"/>
              </a:rPr>
              <a:t>Conclusions</a:t>
            </a:r>
            <a:r>
              <a:rPr lang="en-US" sz="1200" dirty="0" smtClean="0">
                <a:latin typeface="+mn-lt"/>
              </a:rPr>
              <a:t> are sentence answers which include whether there is enough evidence or not (based on the decision), the level of significance, and whether the original claim is supported or rejected. </a:t>
            </a:r>
            <a:br>
              <a:rPr lang="en-US" sz="1200" dirty="0" smtClean="0">
                <a:latin typeface="+mn-lt"/>
              </a:rPr>
            </a:br>
            <a:r>
              <a:rPr lang="en-US" sz="1200" dirty="0" smtClean="0">
                <a:latin typeface="+mn-lt"/>
              </a:rPr>
              <a:t/>
            </a:r>
            <a:br>
              <a:rPr lang="en-US" sz="1200" dirty="0" smtClean="0">
                <a:latin typeface="+mn-lt"/>
              </a:rPr>
            </a:br>
            <a:r>
              <a:rPr lang="en-US" sz="1200" b="1" dirty="0" smtClean="0">
                <a:latin typeface="+mn-lt"/>
              </a:rPr>
              <a:t>Conclusions</a:t>
            </a:r>
            <a:r>
              <a:rPr lang="en-US" sz="1200" dirty="0" smtClean="0">
                <a:latin typeface="+mn-lt"/>
              </a:rPr>
              <a:t> are based on the original claim, which may be the null or alternative hypotheses. The decisions are always based on the null hypothesis </a:t>
            </a:r>
          </a:p>
          <a:p>
            <a:r>
              <a:rPr lang="en-US" dirty="0" smtClean="0"/>
              <a:t> I errors </a:t>
            </a:r>
          </a:p>
          <a:p>
            <a:pPr lvl="1"/>
            <a:r>
              <a:rPr lang="en-US" sz="2600" dirty="0" smtClean="0"/>
              <a:t>Occurs when the null hypothesis is true, but is rejected. Conclusion is there is an association when there actually is none.</a:t>
            </a:r>
          </a:p>
          <a:p>
            <a:pPr lvl="1"/>
            <a:r>
              <a:rPr lang="en-US" sz="2600" dirty="0" smtClean="0"/>
              <a:t>A false positive, is asserting something as true when it is actually false.</a:t>
            </a:r>
          </a:p>
          <a:p>
            <a:endParaRPr lang="en-US" dirty="0" smtClean="0"/>
          </a:p>
          <a:p>
            <a:r>
              <a:rPr lang="en-US" dirty="0" smtClean="0"/>
              <a:t>Type II errors</a:t>
            </a:r>
          </a:p>
          <a:p>
            <a:pPr lvl="1"/>
            <a:r>
              <a:rPr lang="en-US" sz="2600" dirty="0" smtClean="0"/>
              <a:t>Occurs when the null hypothesis is false, but erroneously fails to be rejected. Conclusion is there is no association when there actually is one.</a:t>
            </a:r>
          </a:p>
          <a:p>
            <a:pPr lvl="1"/>
            <a:r>
              <a:rPr lang="en-US" sz="2600" dirty="0" smtClean="0"/>
              <a:t>A false negative, is where a test result indicates that a condition failed, while it actually was successful.  </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65</a:t>
            </a:fld>
            <a:endParaRPr lang="en-US"/>
          </a:p>
        </p:txBody>
      </p:sp>
    </p:spTree>
    <p:extLst>
      <p:ext uri="{BB962C8B-B14F-4D97-AF65-F5344CB8AC3E}">
        <p14:creationId xmlns:p14="http://schemas.microsoft.com/office/powerpoint/2010/main" val="1628384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 these types show up in your data?</a:t>
            </a:r>
          </a:p>
          <a:p>
            <a:r>
              <a:rPr lang="en-US" dirty="0" smtClean="0"/>
              <a:t>How do you</a:t>
            </a:r>
            <a:r>
              <a:rPr lang="en-US" baseline="0" dirty="0" smtClean="0"/>
              <a:t> fix them?</a:t>
            </a:r>
          </a:p>
          <a:p>
            <a:endParaRPr lang="en-US" baseline="0" dirty="0" smtClean="0"/>
          </a:p>
          <a:p>
            <a:r>
              <a:rPr lang="en-US" baseline="0" dirty="0" smtClean="0"/>
              <a:t>Type 1 is via the significance level of a test</a:t>
            </a:r>
          </a:p>
          <a:p>
            <a:endParaRPr lang="en-US" dirty="0" smtClean="0"/>
          </a:p>
          <a:p>
            <a:r>
              <a:rPr lang="en-US" dirty="0" smtClean="0">
                <a:hlinkClick r:id="rId3"/>
              </a:rPr>
              <a:t>https://books.google.com/books?id=gn5WAwAAQBAJ&amp;pg=PA47&amp;lpg=PA47&amp;dq=type+i+or+type+ii+bioinformatics&amp;source=bl&amp;ots=7KLDLEXPH9&amp;sig=ACfU3U26fYo1NcRyVeMXdQoJ81jEm5naZg&amp;hl=en&amp;sa=X&amp;ved=2ahUKEwjcv62cnMbnAhXuYN8KHZ0bB0AQ6AEwEXoECAsQAQ#v=onepage&amp;q=type%20i%20or%20type%20ii%20bioinformatics&amp;f=fals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66</a:t>
            </a:fld>
            <a:endParaRPr lang="en-US"/>
          </a:p>
        </p:txBody>
      </p:sp>
    </p:spTree>
    <p:extLst>
      <p:ext uri="{BB962C8B-B14F-4D97-AF65-F5344CB8AC3E}">
        <p14:creationId xmlns:p14="http://schemas.microsoft.com/office/powerpoint/2010/main" val="3122303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Conduct when </a:t>
            </a:r>
            <a:r>
              <a:rPr lang="en-US" i="1" dirty="0" smtClean="0"/>
              <a:t>a priori</a:t>
            </a:r>
            <a:r>
              <a:rPr lang="en-US" dirty="0" smtClean="0"/>
              <a:t> (knowledge that proceeds from theoretical deduction rather than from observation) the researcher does not know whether the population mean is likely to increase or decrease relative to the (null) hypothesized mean.</a:t>
            </a:r>
          </a:p>
          <a:p>
            <a:r>
              <a:rPr lang="en-US" dirty="0" smtClean="0"/>
              <a:t>The significance level is now split between the upper and lower tails of the null hypothesis distribution and correspondingly both tails comprise the rejection region.</a:t>
            </a:r>
          </a:p>
          <a:p>
            <a:r>
              <a:rPr lang="en-US" sz="1200" b="1" i="0" kern="1200" dirty="0" smtClean="0">
                <a:solidFill>
                  <a:schemeClr val="tx1"/>
                </a:solidFill>
                <a:effectLst/>
                <a:latin typeface="+mn-lt"/>
                <a:ea typeface="+mn-ea"/>
                <a:cs typeface="+mn-cs"/>
              </a:rPr>
              <a:t>There are two forms of research hypothesis. </a:t>
            </a:r>
            <a:r>
              <a:rPr lang="en-US" dirty="0" smtClean="0"/>
              <a:t/>
            </a:r>
            <a:br>
              <a:rPr lang="en-US" dirty="0" smtClean="0"/>
            </a:br>
            <a:r>
              <a:rPr lang="en-US" sz="1200" b="1" i="0" kern="1200" dirty="0" smtClean="0">
                <a:solidFill>
                  <a:schemeClr val="tx1"/>
                </a:solidFill>
                <a:effectLst/>
                <a:latin typeface="+mn-lt"/>
                <a:ea typeface="+mn-ea"/>
                <a:cs typeface="+mn-cs"/>
              </a:rPr>
              <a:t>The critical or rejection region can be one side of the distribution or both sides of the distribution depending on the nature of the research hypothesis.</a:t>
            </a:r>
            <a:br>
              <a:rPr lang="en-US" sz="1200" b="1" i="0" kern="1200" dirty="0" smtClean="0">
                <a:solidFill>
                  <a:schemeClr val="tx1"/>
                </a:solidFill>
                <a:effectLst/>
                <a:latin typeface="+mn-lt"/>
                <a:ea typeface="+mn-ea"/>
                <a:cs typeface="+mn-cs"/>
              </a:rPr>
            </a:br>
            <a:r>
              <a:rPr lang="en-US" sz="1200" b="1" i="0" kern="1200" dirty="0" smtClean="0">
                <a:solidFill>
                  <a:schemeClr val="tx1"/>
                </a:solidFill>
                <a:effectLst/>
                <a:latin typeface="+mn-lt"/>
                <a:ea typeface="+mn-ea"/>
                <a:cs typeface="+mn-cs"/>
              </a:rPr>
              <a:t>Directional research hypothesis or one tail test has one critical region.  On the contrary, the Non-directional research hypothesis or two tail test has two rejection regions on both sides of the distribution.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68</a:t>
            </a:fld>
            <a:endParaRPr lang="en-US"/>
          </a:p>
        </p:txBody>
      </p:sp>
    </p:spTree>
    <p:extLst>
      <p:ext uri="{BB962C8B-B14F-4D97-AF65-F5344CB8AC3E}">
        <p14:creationId xmlns:p14="http://schemas.microsoft.com/office/powerpoint/2010/main" val="298755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Webscraping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Comprehensive and easy R Data Import tutorial covering everything from importing simple text files to the more advanced SPSS and SAS files.</a:t>
            </a:r>
          </a:p>
          <a:p>
            <a:r>
              <a:rPr lang="en-US" sz="1200" b="0" i="0" kern="1200" dirty="0" smtClean="0">
                <a:solidFill>
                  <a:schemeClr val="tx1"/>
                </a:solidFill>
                <a:effectLst/>
                <a:latin typeface="+mn-lt"/>
                <a:ea typeface="+mn-ea"/>
                <a:cs typeface="+mn-cs"/>
              </a:rPr>
              <a:t>`Almost every single type of file that you want to get into R seems to require its own function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Save your data</a:t>
            </a:r>
            <a:r>
              <a:rPr lang="en-US" sz="1200" b="0" i="0" kern="1200" dirty="0" smtClean="0">
                <a:solidFill>
                  <a:schemeClr val="tx1"/>
                </a:solidFill>
                <a:effectLst/>
                <a:latin typeface="+mn-lt"/>
                <a:ea typeface="+mn-ea"/>
                <a:cs typeface="+mn-cs"/>
              </a:rPr>
              <a:t> in an external .txt tab or .csv files</a:t>
            </a:r>
          </a:p>
          <a:p>
            <a:r>
              <a:rPr lang="en-US" sz="1200" b="1" i="0" kern="1200" dirty="0" smtClean="0">
                <a:solidFill>
                  <a:schemeClr val="tx1"/>
                </a:solidFill>
                <a:effectLst/>
                <a:latin typeface="+mn-lt"/>
                <a:ea typeface="+mn-ea"/>
                <a:cs typeface="+mn-cs"/>
              </a:rPr>
              <a:t>Import your data into R</a:t>
            </a:r>
            <a:r>
              <a:rPr lang="en-US" sz="1200" b="0" i="0" kern="1200" dirty="0" smtClean="0">
                <a:solidFill>
                  <a:schemeClr val="tx1"/>
                </a:solidFill>
                <a:effectLst/>
                <a:latin typeface="+mn-lt"/>
                <a:ea typeface="+mn-ea"/>
                <a:cs typeface="+mn-cs"/>
              </a:rPr>
              <a:t> as follow:</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9</a:t>
            </a:fld>
            <a:endParaRPr lang="en-US"/>
          </a:p>
        </p:txBody>
      </p:sp>
    </p:spTree>
    <p:extLst>
      <p:ext uri="{BB962C8B-B14F-4D97-AF65-F5344CB8AC3E}">
        <p14:creationId xmlns:p14="http://schemas.microsoft.com/office/powerpoint/2010/main" val="1092613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is helpful to decide the input variables and the outcome variables. For example, in a clinical trial the input variable is the type of treatment - a nominal variable - and the outcome may be some clinical measure perhaps Normally distributed. The required test is then the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-test (Table 2). However, if the input variable is continuous, say a clinical score, and the outcome is nominal, say cured or not cured, logistic regression is the required analysis. A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-test in this case may help but would not give us what we require, namely the probability of a cure for a given value of the clinical score. As another example, suppose we have a cross-sectional study in which we ask a random sample of people whether they think their general practitioner is doing a good job, on a five point scale, and we wish to ascertain whether women have a higher opinion of general practitioners than men have. The input variable is gender, which is nominal. The outcome variable is the five point ordinal scale. Each person's opinion is independent of the others, so we have independent data. From Table 2 we should use a χ</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test for trend, or a Mann-Whitney U test with a correction for ties (N.B. a tie occurs where two or more values are the same, so there is no strictly increasing order of ranks – where this happens, one can average the ranks for tied values).</a:t>
            </a:r>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74</a:t>
            </a:fld>
            <a:endParaRPr lang="en-US"/>
          </a:p>
        </p:txBody>
      </p:sp>
    </p:spTree>
    <p:extLst>
      <p:ext uri="{BB962C8B-B14F-4D97-AF65-F5344CB8AC3E}">
        <p14:creationId xmlns:p14="http://schemas.microsoft.com/office/powerpoint/2010/main" val="1349307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rcorr</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function in the </a:t>
            </a:r>
            <a:r>
              <a:rPr lang="en-US" sz="1200" b="0" i="0" u="none" strike="noStrike" kern="1200" dirty="0" err="1" smtClean="0">
                <a:solidFill>
                  <a:schemeClr val="tx1"/>
                </a:solidFill>
                <a:effectLst/>
                <a:latin typeface="+mn-lt"/>
                <a:ea typeface="+mn-ea"/>
                <a:cs typeface="+mn-cs"/>
                <a:hlinkClick r:id="rId3"/>
              </a:rPr>
              <a:t>Hmisc</a:t>
            </a:r>
            <a:r>
              <a:rPr lang="en-US" sz="1200" b="0" i="0" kern="1200" dirty="0" smtClean="0">
                <a:solidFill>
                  <a:schemeClr val="tx1"/>
                </a:solidFill>
                <a:effectLst/>
                <a:latin typeface="+mn-lt"/>
                <a:ea typeface="+mn-ea"/>
                <a:cs typeface="+mn-cs"/>
              </a:rPr>
              <a:t> package produces correlations/</a:t>
            </a:r>
            <a:r>
              <a:rPr lang="en-US" sz="1200" b="0" i="0" kern="1200" dirty="0" err="1" smtClean="0">
                <a:solidFill>
                  <a:schemeClr val="tx1"/>
                </a:solidFill>
                <a:effectLst/>
                <a:latin typeface="+mn-lt"/>
                <a:ea typeface="+mn-ea"/>
                <a:cs typeface="+mn-cs"/>
              </a:rPr>
              <a:t>covariances</a:t>
            </a:r>
            <a:r>
              <a:rPr lang="en-US" sz="1200" b="0" i="0" kern="1200" dirty="0" smtClean="0">
                <a:solidFill>
                  <a:schemeClr val="tx1"/>
                </a:solidFill>
                <a:effectLst/>
                <a:latin typeface="+mn-lt"/>
                <a:ea typeface="+mn-ea"/>
                <a:cs typeface="+mn-cs"/>
              </a:rPr>
              <a:t> and significance levels for </a:t>
            </a:r>
            <a:r>
              <a:rPr lang="en-US" sz="1200" b="0" i="0" kern="1200" dirty="0" err="1" smtClean="0">
                <a:solidFill>
                  <a:schemeClr val="tx1"/>
                </a:solidFill>
                <a:effectLst/>
                <a:latin typeface="+mn-lt"/>
                <a:ea typeface="+mn-ea"/>
                <a:cs typeface="+mn-cs"/>
              </a:rPr>
              <a:t>pearson</a:t>
            </a:r>
            <a:r>
              <a:rPr lang="en-US" sz="1200" b="0" i="0" kern="1200" dirty="0" smtClean="0">
                <a:solidFill>
                  <a:schemeClr val="tx1"/>
                </a:solidFill>
                <a:effectLst/>
                <a:latin typeface="+mn-lt"/>
                <a:ea typeface="+mn-ea"/>
                <a:cs typeface="+mn-cs"/>
              </a:rPr>
              <a:t> and spearman correlations. However, input must be a matrix and pairwise deletion is used.</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76</a:t>
            </a:fld>
            <a:endParaRPr lang="en-US"/>
          </a:p>
        </p:txBody>
      </p:sp>
    </p:spTree>
    <p:extLst>
      <p:ext uri="{BB962C8B-B14F-4D97-AF65-F5344CB8AC3E}">
        <p14:creationId xmlns:p14="http://schemas.microsoft.com/office/powerpoint/2010/main" val="2317859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result shows the p-value of less than 0.05 which indicates a string correlation.</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77</a:t>
            </a:fld>
            <a:endParaRPr lang="en-US"/>
          </a:p>
        </p:txBody>
      </p:sp>
    </p:spTree>
    <p:extLst>
      <p:ext uri="{BB962C8B-B14F-4D97-AF65-F5344CB8AC3E}">
        <p14:creationId xmlns:p14="http://schemas.microsoft.com/office/powerpoint/2010/main" val="1719246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 is helpful to decide the input variables and the outcome variables. For example, in a clinical trial the input variable is the type of treatment - a nominal variable - and the outcome may be some clinical measure perhaps Normally distributed. The required test is then the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-test (Table 2). However, if the input variable is continuous, say a clinical score, and the outcome is nominal, say cured or not cured, logistic regression is the required analysis. A </a:t>
            </a:r>
            <a:r>
              <a:rPr lang="en-US" sz="1200" b="0" i="1"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-test in this case may help but would not give us what we require, namely the probability of a cure for a given value of the clinical score. As another example, suppose we have a cross-sectional study in which we ask a random sample of people whether they think their general practitioner is doing a good job, on a five point scale, and we wish to ascertain whether women have a higher opinion of general practitioners than men have. The input variable is gender, which is nominal. The outcome variable is the five point ordinal scale. Each person's opinion is independent of the others, so we have independent data. From Table 2 we should use a χ</a:t>
            </a:r>
            <a:r>
              <a:rPr lang="en-US" sz="1200" b="0" i="0" kern="1200" baseline="30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test for trend, or a Mann-Whitney U test with a correction for ties (N.B. a tie occurs where two or more values are the same, so there is no strictly increasing order of ranks – where this happens, one can average the ranks for tied values).</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79</a:t>
            </a:fld>
            <a:endParaRPr lang="en-US"/>
          </a:p>
        </p:txBody>
      </p:sp>
    </p:spTree>
    <p:extLst>
      <p:ext uri="{BB962C8B-B14F-4D97-AF65-F5344CB8AC3E}">
        <p14:creationId xmlns:p14="http://schemas.microsoft.com/office/powerpoint/2010/main" val="320326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r12.3 is the correlation between variables x1 and x2 keeping x3 constant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Example - Relationship between weight and number of meals intake while controlling age</a:t>
            </a:r>
          </a:p>
          <a:p>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 Load Library</a:t>
            </a:r>
            <a:r>
              <a:rPr lang="en-US" dirty="0" smtClean="0"/>
              <a:t/>
            </a:r>
            <a:br>
              <a:rPr lang="en-US" dirty="0" smtClean="0"/>
            </a:br>
            <a:r>
              <a:rPr lang="en-US" sz="1200" b="0" i="1" kern="1200" dirty="0" smtClean="0">
                <a:solidFill>
                  <a:schemeClr val="tx1"/>
                </a:solidFill>
                <a:effectLst/>
                <a:latin typeface="+mn-lt"/>
                <a:ea typeface="+mn-ea"/>
                <a:cs typeface="+mn-cs"/>
              </a:rPr>
              <a:t>library(</a:t>
            </a:r>
            <a:r>
              <a:rPr lang="en-US" sz="1200" b="0" i="1" kern="1200" dirty="0" err="1" smtClean="0">
                <a:solidFill>
                  <a:schemeClr val="tx1"/>
                </a:solidFill>
                <a:effectLst/>
                <a:latin typeface="+mn-lt"/>
                <a:ea typeface="+mn-ea"/>
                <a:cs typeface="+mn-cs"/>
              </a:rPr>
              <a:t>ppcor</a:t>
            </a:r>
            <a:r>
              <a:rPr lang="en-US" sz="1200" b="0" i="1" kern="1200" dirty="0" smtClean="0">
                <a:solidFill>
                  <a:schemeClr val="tx1"/>
                </a:solidFill>
                <a:effectLst/>
                <a:latin typeface="+mn-lt"/>
                <a:ea typeface="+mn-ea"/>
                <a:cs typeface="+mn-cs"/>
              </a:rPr>
              <a:t>)</a:t>
            </a:r>
            <a:r>
              <a:rPr lang="en-US" dirty="0" smtClean="0"/>
              <a:t/>
            </a:r>
            <a:br>
              <a:rPr lang="en-US" dirty="0" smtClean="0"/>
            </a:br>
            <a:r>
              <a:rPr lang="en-US" sz="1200" b="0" i="1" kern="1200" dirty="0" smtClean="0">
                <a:solidFill>
                  <a:schemeClr val="tx1"/>
                </a:solidFill>
                <a:effectLst/>
                <a:latin typeface="+mn-lt"/>
                <a:ea typeface="+mn-ea"/>
                <a:cs typeface="+mn-cs"/>
              </a:rPr>
              <a:t># Read data</a:t>
            </a:r>
            <a:r>
              <a:rPr lang="en-US" dirty="0" smtClean="0"/>
              <a:t/>
            </a:r>
            <a:br>
              <a:rPr lang="en-US" dirty="0" smtClean="0"/>
            </a:br>
            <a:r>
              <a:rPr lang="en-US" sz="1200" b="0" i="1" kern="1200" dirty="0" err="1" smtClean="0">
                <a:solidFill>
                  <a:schemeClr val="tx1"/>
                </a:solidFill>
                <a:effectLst/>
                <a:latin typeface="+mn-lt"/>
                <a:ea typeface="+mn-ea"/>
                <a:cs typeface="+mn-cs"/>
              </a:rPr>
              <a:t>mydata</a:t>
            </a:r>
            <a:r>
              <a:rPr lang="en-US" sz="1200" b="0" i="1" kern="1200" dirty="0" smtClean="0">
                <a:solidFill>
                  <a:schemeClr val="tx1"/>
                </a:solidFill>
                <a:effectLst/>
                <a:latin typeface="+mn-lt"/>
                <a:ea typeface="+mn-ea"/>
                <a:cs typeface="+mn-cs"/>
              </a:rPr>
              <a:t>=read.csv("C:\\Users\\Deepanshu\\Documents\\Example1.csv")</a:t>
            </a:r>
            <a:r>
              <a:rPr lang="en-US" dirty="0" smtClean="0"/>
              <a:t/>
            </a:r>
            <a:br>
              <a:rPr lang="en-US" dirty="0" smtClean="0"/>
            </a:br>
            <a:r>
              <a:rPr lang="en-US" sz="1200" b="0" i="1" kern="1200" dirty="0" smtClean="0">
                <a:solidFill>
                  <a:schemeClr val="tx1"/>
                </a:solidFill>
                <a:effectLst/>
                <a:latin typeface="+mn-lt"/>
                <a:ea typeface="+mn-ea"/>
                <a:cs typeface="+mn-cs"/>
              </a:rPr>
              <a:t># Partial correlation between "height" and "weight" given "age"</a:t>
            </a:r>
            <a:r>
              <a:rPr lang="en-US" dirty="0" smtClean="0"/>
              <a:t/>
            </a:r>
            <a:br>
              <a:rPr lang="en-US" dirty="0" smtClean="0"/>
            </a:br>
            <a:r>
              <a:rPr lang="en-US" sz="1200" b="0" i="1" kern="1200" dirty="0" smtClean="0">
                <a:solidFill>
                  <a:schemeClr val="tx1"/>
                </a:solidFill>
                <a:effectLst/>
                <a:latin typeface="+mn-lt"/>
                <a:ea typeface="+mn-ea"/>
                <a:cs typeface="+mn-cs"/>
              </a:rPr>
              <a:t>with(</a:t>
            </a:r>
            <a:r>
              <a:rPr lang="en-US" sz="1200" b="0" i="1" kern="1200" dirty="0" err="1" smtClean="0">
                <a:solidFill>
                  <a:schemeClr val="tx1"/>
                </a:solidFill>
                <a:effectLst/>
                <a:latin typeface="+mn-lt"/>
                <a:ea typeface="+mn-ea"/>
                <a:cs typeface="+mn-cs"/>
              </a:rPr>
              <a:t>mydata</a:t>
            </a: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pcor.test</a:t>
            </a:r>
            <a:r>
              <a:rPr lang="en-US" sz="1200" b="0" i="1" kern="1200" dirty="0" smtClean="0">
                <a:solidFill>
                  <a:schemeClr val="tx1"/>
                </a:solidFill>
                <a:effectLst/>
                <a:latin typeface="+mn-lt"/>
                <a:ea typeface="+mn-ea"/>
                <a:cs typeface="+mn-cs"/>
              </a:rPr>
              <a:t>(</a:t>
            </a:r>
            <a:r>
              <a:rPr lang="en-US" sz="1200" b="0" i="1" kern="1200" dirty="0" err="1" smtClean="0">
                <a:solidFill>
                  <a:schemeClr val="tx1"/>
                </a:solidFill>
                <a:effectLst/>
                <a:latin typeface="+mn-lt"/>
                <a:ea typeface="+mn-ea"/>
                <a:cs typeface="+mn-cs"/>
              </a:rPr>
              <a:t>Height,Weight,Age</a:t>
            </a:r>
            <a:r>
              <a:rPr lang="en-US" sz="1200" b="0" i="1" kern="1200" dirty="0" smtClean="0">
                <a:solidFill>
                  <a:schemeClr val="tx1"/>
                </a:solidFill>
                <a:effectLst/>
                <a:latin typeface="+mn-lt"/>
                <a:ea typeface="+mn-ea"/>
                <a:cs typeface="+mn-cs"/>
              </a:rPr>
              <a:t>))</a:t>
            </a:r>
          </a:p>
          <a:p>
            <a:endParaRPr lang="en-US" sz="1200" b="0" i="1"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 Script : </a:t>
            </a:r>
            <a:r>
              <a:rPr lang="en-US" sz="1200" b="1" i="0" kern="1200" dirty="0" err="1" smtClean="0">
                <a:solidFill>
                  <a:schemeClr val="tx1"/>
                </a:solidFill>
                <a:effectLst/>
                <a:latin typeface="+mn-lt"/>
                <a:ea typeface="+mn-ea"/>
                <a:cs typeface="+mn-cs"/>
              </a:rPr>
              <a:t>Semipartial</a:t>
            </a:r>
            <a:r>
              <a:rPr lang="en-US" sz="1200" b="1" i="0" kern="1200" dirty="0" smtClean="0">
                <a:solidFill>
                  <a:schemeClr val="tx1"/>
                </a:solidFill>
                <a:effectLst/>
                <a:latin typeface="+mn-lt"/>
                <a:ea typeface="+mn-ea"/>
                <a:cs typeface="+mn-cs"/>
              </a:rPr>
              <a:t> Correlation Coefficient</a:t>
            </a:r>
            <a:r>
              <a:rPr lang="en-US" dirty="0" smtClean="0"/>
              <a:t/>
            </a:r>
            <a:br>
              <a:rPr lang="en-US" dirty="0" smtClean="0"/>
            </a:br>
            <a:r>
              <a:rPr lang="en-US" dirty="0" smtClean="0"/>
              <a:t/>
            </a:r>
            <a:br>
              <a:rPr lang="en-US" dirty="0" smtClean="0"/>
            </a:br>
            <a:r>
              <a:rPr lang="en-US" sz="1200" b="1" i="0" kern="1200" dirty="0" smtClean="0">
                <a:solidFill>
                  <a:schemeClr val="tx1"/>
                </a:solidFill>
                <a:effectLst/>
                <a:latin typeface="+mn-lt"/>
                <a:ea typeface="+mn-ea"/>
                <a:cs typeface="+mn-cs"/>
              </a:rPr>
              <a:t>Semi partial correlation - Age constant for Weight only</a:t>
            </a:r>
            <a:r>
              <a:rPr lang="en-US" dirty="0" smtClean="0"/>
              <a:t/>
            </a:r>
            <a:br>
              <a:rPr lang="en-US" dirty="0" smtClean="0"/>
            </a:br>
            <a:r>
              <a:rPr lang="en-US" dirty="0" smtClean="0"/>
              <a:t>with(</a:t>
            </a:r>
            <a:r>
              <a:rPr lang="en-US" dirty="0" err="1" smtClean="0"/>
              <a:t>mydata</a:t>
            </a:r>
            <a:r>
              <a:rPr lang="en-US" dirty="0" smtClean="0"/>
              <a:t>, </a:t>
            </a:r>
            <a:r>
              <a:rPr lang="en-US" dirty="0" err="1" smtClean="0"/>
              <a:t>spcor.test</a:t>
            </a:r>
            <a:r>
              <a:rPr lang="en-US" dirty="0" smtClean="0"/>
              <a:t>(</a:t>
            </a:r>
            <a:r>
              <a:rPr lang="en-US" dirty="0" err="1" smtClean="0"/>
              <a:t>Height,Weight,Age</a:t>
            </a:r>
            <a:r>
              <a:rPr lang="en-US" dirty="0" smtClean="0"/>
              <a:t>))</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82</a:t>
            </a:fld>
            <a:endParaRPr lang="en-US"/>
          </a:p>
        </p:txBody>
      </p:sp>
    </p:spTree>
    <p:extLst>
      <p:ext uri="{BB962C8B-B14F-4D97-AF65-F5344CB8AC3E}">
        <p14:creationId xmlns:p14="http://schemas.microsoft.com/office/powerpoint/2010/main" val="3100902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smtClean="0"/>
              <a:t>Semipartial</a:t>
            </a:r>
            <a:r>
              <a:rPr lang="en-US" i="1" dirty="0" smtClean="0"/>
              <a:t> correlation holds variable X3 for only one variable (either X1 or X2). </a:t>
            </a:r>
            <a:endParaRPr lang="en-US" dirty="0" smtClean="0"/>
          </a:p>
          <a:p>
            <a:endParaRPr lang="en-US" dirty="0" smtClean="0"/>
          </a:p>
          <a:p>
            <a:pPr fontAlgn="base"/>
            <a:r>
              <a:rPr lang="en-US" sz="1200" b="1" i="0" kern="1200" dirty="0" smtClean="0">
                <a:solidFill>
                  <a:schemeClr val="tx1"/>
                </a:solidFill>
                <a:effectLst/>
                <a:latin typeface="+mn-lt"/>
                <a:ea typeface="+mn-ea"/>
                <a:cs typeface="+mn-cs"/>
              </a:rPr>
              <a:t>Assumptions : Partial and </a:t>
            </a:r>
            <a:r>
              <a:rPr lang="en-US" sz="1200" b="1" i="0" kern="1200" dirty="0" err="1" smtClean="0">
                <a:solidFill>
                  <a:schemeClr val="tx1"/>
                </a:solidFill>
                <a:effectLst/>
                <a:latin typeface="+mn-lt"/>
                <a:ea typeface="+mn-ea"/>
                <a:cs typeface="+mn-cs"/>
              </a:rPr>
              <a:t>Semipartial</a:t>
            </a:r>
            <a:r>
              <a:rPr lang="en-US" sz="1200" b="1" i="0" kern="1200" dirty="0" smtClean="0">
                <a:solidFill>
                  <a:schemeClr val="tx1"/>
                </a:solidFill>
                <a:effectLst/>
                <a:latin typeface="+mn-lt"/>
                <a:ea typeface="+mn-ea"/>
                <a:cs typeface="+mn-cs"/>
              </a:rPr>
              <a:t> Correlation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Variables should be continuous in nature. For example, weight, GMAT score, sales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There should be linear relationship between all the three variables. If a variable has non-linear relationship, transform it or ignore the variable.</a:t>
            </a:r>
          </a:p>
          <a:p>
            <a:pPr fontAlgn="base"/>
            <a:r>
              <a:rPr lang="en-US" sz="1200" b="0" i="0" kern="1200" dirty="0" smtClean="0">
                <a:solidFill>
                  <a:schemeClr val="tx1"/>
                </a:solidFill>
                <a:effectLst/>
                <a:latin typeface="+mn-lt"/>
                <a:ea typeface="+mn-ea"/>
                <a:cs typeface="+mn-cs"/>
              </a:rPr>
              <a:t>There should be no extreme values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outliers). If outliers are present, we need to treat them either by percentile capping or remove the outlier observations</a:t>
            </a:r>
          </a:p>
          <a:p>
            <a:pPr fontAlgn="base"/>
            <a:r>
              <a:rPr lang="en-US" sz="1200" b="0" i="0" kern="1200" dirty="0" smtClean="0">
                <a:solidFill>
                  <a:schemeClr val="tx1"/>
                </a:solidFill>
                <a:effectLst/>
                <a:latin typeface="+mn-lt"/>
                <a:ea typeface="+mn-ea"/>
                <a:cs typeface="+mn-cs"/>
              </a:rPr>
              <a:t>Variables you want to hold constant can be one or more than one</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83</a:t>
            </a:fld>
            <a:endParaRPr lang="en-US"/>
          </a:p>
        </p:txBody>
      </p:sp>
    </p:spTree>
    <p:extLst>
      <p:ext uri="{BB962C8B-B14F-4D97-AF65-F5344CB8AC3E}">
        <p14:creationId xmlns:p14="http://schemas.microsoft.com/office/powerpoint/2010/main" val="30410660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the codes to match dataset</a:t>
            </a:r>
            <a:r>
              <a:rPr lang="en-US" baseline="0" dirty="0" smtClean="0"/>
              <a:t> name</a:t>
            </a:r>
          </a:p>
          <a:p>
            <a:endParaRPr lang="en-US" baseline="0" dirty="0" smtClean="0"/>
          </a:p>
          <a:p>
            <a:r>
              <a:rPr lang="en-US" baseline="0" dirty="0" smtClean="0"/>
              <a:t>K-S: </a:t>
            </a:r>
            <a:r>
              <a:rPr lang="en-US" sz="1200" b="0" i="0" kern="1200" dirty="0" smtClean="0">
                <a:solidFill>
                  <a:schemeClr val="tx1"/>
                </a:solidFill>
                <a:effectLst/>
                <a:latin typeface="+mn-lt"/>
                <a:ea typeface="+mn-ea"/>
                <a:cs typeface="+mn-cs"/>
              </a:rPr>
              <a:t>One of the most frequently used tests for normality in statistics is the Kolmogorov-Smirnov test (or K-S test).</a:t>
            </a:r>
          </a:p>
          <a:p>
            <a:r>
              <a:rPr lang="en-US" sz="1200" b="0" i="0" kern="1200" dirty="0" smtClean="0">
                <a:solidFill>
                  <a:schemeClr val="tx1"/>
                </a:solidFill>
                <a:effectLst/>
                <a:latin typeface="+mn-lt"/>
                <a:ea typeface="+mn-ea"/>
                <a:cs typeface="+mn-cs"/>
              </a:rPr>
              <a:t> we want to test for normality in R, therefore the theoretical distribution we will be comparing our data to is </a:t>
            </a:r>
            <a:r>
              <a:rPr lang="en-US" sz="1200" b="0" i="0" u="none" strike="noStrike" kern="1200" dirty="0" smtClean="0">
                <a:solidFill>
                  <a:schemeClr val="tx1"/>
                </a:solidFill>
                <a:effectLst/>
                <a:latin typeface="+mn-lt"/>
                <a:ea typeface="+mn-ea"/>
                <a:cs typeface="+mn-cs"/>
                <a:hlinkClick r:id="rId3"/>
              </a:rPr>
              <a:t>normal distribution</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It is important that this distribution has identical </a:t>
            </a:r>
            <a:r>
              <a:rPr lang="en-US" sz="1200" b="0" i="0" u="none" strike="noStrike" kern="1200" dirty="0" smtClean="0">
                <a:solidFill>
                  <a:schemeClr val="tx1"/>
                </a:solidFill>
                <a:effectLst/>
                <a:latin typeface="+mn-lt"/>
                <a:ea typeface="+mn-ea"/>
                <a:cs typeface="+mn-cs"/>
                <a:hlinkClick r:id="rId4"/>
              </a:rPr>
              <a:t>descriptive statistics</a:t>
            </a:r>
            <a:r>
              <a:rPr lang="en-US" sz="1200" b="0" i="0" kern="1200" dirty="0" smtClean="0">
                <a:solidFill>
                  <a:schemeClr val="tx1"/>
                </a:solidFill>
                <a:effectLst/>
                <a:latin typeface="+mn-lt"/>
                <a:ea typeface="+mn-ea"/>
                <a:cs typeface="+mn-cs"/>
              </a:rPr>
              <a:t> as the distribution that we are </a:t>
            </a:r>
            <a:r>
              <a:rPr lang="en-US" sz="1200" b="0" i="0" kern="1200" dirty="0" err="1" smtClean="0">
                <a:solidFill>
                  <a:schemeClr val="tx1"/>
                </a:solidFill>
                <a:effectLst/>
                <a:latin typeface="+mn-lt"/>
                <a:ea typeface="+mn-ea"/>
                <a:cs typeface="+mn-cs"/>
              </a:rPr>
              <a:t>are</a:t>
            </a:r>
            <a:r>
              <a:rPr lang="en-US" sz="1200" b="0" i="0" kern="1200" dirty="0" smtClean="0">
                <a:solidFill>
                  <a:schemeClr val="tx1"/>
                </a:solidFill>
                <a:effectLst/>
                <a:latin typeface="+mn-lt"/>
                <a:ea typeface="+mn-ea"/>
                <a:cs typeface="+mn-cs"/>
              </a:rPr>
              <a:t> comparing it to (specifically mean and standard deviation.</a:t>
            </a:r>
          </a:p>
          <a:p>
            <a:pPr fontAlgn="base"/>
            <a:r>
              <a:rPr lang="en-US" sz="1200" b="0" i="0" kern="1200" dirty="0" smtClean="0">
                <a:solidFill>
                  <a:schemeClr val="tx1"/>
                </a:solidFill>
                <a:effectLst/>
                <a:latin typeface="+mn-lt"/>
                <a:ea typeface="+mn-ea"/>
                <a:cs typeface="+mn-cs"/>
              </a:rPr>
              <a:t>The null hypothesis of the K-S test is that the distribution is normal.</a:t>
            </a:r>
          </a:p>
          <a:p>
            <a:pPr fontAlgn="base"/>
            <a:r>
              <a:rPr lang="en-US" sz="1200" b="0" i="0" kern="1200" dirty="0" smtClean="0">
                <a:solidFill>
                  <a:schemeClr val="tx1"/>
                </a:solidFill>
                <a:effectLst/>
                <a:latin typeface="+mn-lt"/>
                <a:ea typeface="+mn-ea"/>
                <a:cs typeface="+mn-cs"/>
              </a:rPr>
              <a:t>Therefore, if p-value of the test is &gt;0.05, we do not reject the null hypothesis and conclude that the distribution in question is not statistically different from a normal distribution.</a:t>
            </a:r>
          </a:p>
          <a:p>
            <a:endParaRPr lang="en-US" sz="1200" b="0" i="0" kern="1200" baseline="0" dirty="0" smtClean="0">
              <a:solidFill>
                <a:schemeClr val="tx1"/>
              </a:solidFill>
              <a:effectLst/>
              <a:latin typeface="+mn-lt"/>
              <a:ea typeface="+mn-ea"/>
              <a:cs typeface="+mn-cs"/>
            </a:endParaRPr>
          </a:p>
          <a:p>
            <a:endParaRPr lang="en-US" baseline="0" dirty="0" smtClean="0"/>
          </a:p>
          <a:p>
            <a:pPr fontAlgn="base"/>
            <a:r>
              <a:rPr lang="en-US" baseline="0" dirty="0" smtClean="0"/>
              <a:t>S-W: </a:t>
            </a:r>
            <a:r>
              <a:rPr lang="en-US" sz="1200" b="0" i="0" kern="1200" dirty="0" smtClean="0">
                <a:solidFill>
                  <a:schemeClr val="tx1"/>
                </a:solidFill>
                <a:effectLst/>
                <a:latin typeface="+mn-lt"/>
                <a:ea typeface="+mn-ea"/>
                <a:cs typeface="+mn-cs"/>
              </a:rPr>
              <a:t>The procedure behind the test is that it calculates a W statistic that a random sample of observations came from a normal distribution.</a:t>
            </a:r>
          </a:p>
          <a:p>
            <a:pPr fontAlgn="base"/>
            <a:r>
              <a:rPr lang="en-US" sz="1200" b="0" i="0" kern="1200" dirty="0" smtClean="0">
                <a:solidFill>
                  <a:schemeClr val="tx1"/>
                </a:solidFill>
                <a:effectLst/>
                <a:latin typeface="+mn-lt"/>
                <a:ea typeface="+mn-ea"/>
                <a:cs typeface="+mn-cs"/>
              </a:rPr>
              <a:t>Similar to Kolmogorov-Smirnov test (or K-S test) it tests the null hypothesis is that the population is normally distributed.</a:t>
            </a:r>
          </a:p>
          <a:p>
            <a:pPr fontAlgn="base"/>
            <a:r>
              <a:rPr lang="en-US" sz="1200" b="0" i="0" kern="1200" dirty="0" smtClean="0">
                <a:solidFill>
                  <a:schemeClr val="tx1"/>
                </a:solidFill>
                <a:effectLst/>
                <a:latin typeface="+mn-lt"/>
                <a:ea typeface="+mn-ea"/>
                <a:cs typeface="+mn-cs"/>
              </a:rPr>
              <a:t>The S-W test is used more often than the K-S as it has proved to have greater power when compared to the K-S test.</a:t>
            </a:r>
          </a:p>
          <a:p>
            <a:r>
              <a:rPr lang="en-US" dirty="0" smtClean="0"/>
              <a:t/>
            </a:r>
            <a:br>
              <a:rPr lang="en-US" dirty="0" smtClean="0"/>
            </a:br>
            <a:endParaRPr lang="en-US" baseline="0" dirty="0" smtClean="0"/>
          </a:p>
          <a:p>
            <a:endParaRPr lang="en-US" baseline="0" dirty="0" smtClean="0"/>
          </a:p>
          <a:p>
            <a:pPr fontAlgn="base"/>
            <a:r>
              <a:rPr lang="en-US" sz="1200" b="0" i="0" kern="1200" dirty="0" smtClean="0">
                <a:solidFill>
                  <a:schemeClr val="tx1"/>
                </a:solidFill>
                <a:effectLst/>
                <a:latin typeface="+mn-lt"/>
                <a:ea typeface="+mn-ea"/>
                <a:cs typeface="+mn-cs"/>
              </a:rPr>
              <a:t>The J-B test focuses on the </a:t>
            </a:r>
            <a:r>
              <a:rPr lang="en-US" sz="1200" b="0" i="0" u="none" strike="noStrike" kern="1200" dirty="0" smtClean="0">
                <a:solidFill>
                  <a:schemeClr val="tx1"/>
                </a:solidFill>
                <a:effectLst/>
                <a:latin typeface="+mn-lt"/>
                <a:ea typeface="+mn-ea"/>
                <a:cs typeface="+mn-cs"/>
                <a:hlinkClick r:id="rId4"/>
              </a:rPr>
              <a:t>skewness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a:rPr>
              <a:t>kurtosis </a:t>
            </a:r>
            <a:r>
              <a:rPr lang="en-US" sz="1200" b="0" i="0" kern="1200" dirty="0" smtClean="0">
                <a:solidFill>
                  <a:schemeClr val="tx1"/>
                </a:solidFill>
                <a:effectLst/>
                <a:latin typeface="+mn-lt"/>
                <a:ea typeface="+mn-ea"/>
                <a:cs typeface="+mn-cs"/>
              </a:rPr>
              <a:t>of sample data and compares whether they match the skewness and kurtosis of </a:t>
            </a:r>
            <a:r>
              <a:rPr lang="en-US" sz="1200" b="0" i="0" u="none" strike="noStrike" kern="1200" dirty="0" smtClean="0">
                <a:solidFill>
                  <a:schemeClr val="tx1"/>
                </a:solidFill>
                <a:effectLst/>
                <a:latin typeface="+mn-lt"/>
                <a:ea typeface="+mn-ea"/>
                <a:cs typeface="+mn-cs"/>
                <a:hlinkClick r:id="rId3"/>
              </a:rPr>
              <a:t>normal distribution</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R doesn't have a built in command for J-B test, therefore we will need to install an additional package.</a:t>
            </a:r>
          </a:p>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84</a:t>
            </a:fld>
            <a:endParaRPr lang="en-US"/>
          </a:p>
        </p:txBody>
      </p:sp>
    </p:spTree>
    <p:extLst>
      <p:ext uri="{BB962C8B-B14F-4D97-AF65-F5344CB8AC3E}">
        <p14:creationId xmlns:p14="http://schemas.microsoft.com/office/powerpoint/2010/main" val="1401688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Just like many things in life, eigenvectors, and eigenvalues come in pairs: every eigenvector has a corresponding eigenvalue. Simply put, an eigenvector is a direction, such as "vertical" or "45 degrees", while an eigenvalue is a number telling you how much variance there is in the data in that direction.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86</a:t>
            </a:fld>
            <a:endParaRPr lang="en-US"/>
          </a:p>
        </p:txBody>
      </p:sp>
    </p:spTree>
    <p:extLst>
      <p:ext uri="{BB962C8B-B14F-4D97-AF65-F5344CB8AC3E}">
        <p14:creationId xmlns:p14="http://schemas.microsoft.com/office/powerpoint/2010/main" val="246126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10</a:t>
            </a:fld>
            <a:endParaRPr lang="en-US"/>
          </a:p>
        </p:txBody>
      </p:sp>
    </p:spTree>
    <p:extLst>
      <p:ext uri="{BB962C8B-B14F-4D97-AF65-F5344CB8AC3E}">
        <p14:creationId xmlns:p14="http://schemas.microsoft.com/office/powerpoint/2010/main" val="243436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Statistical Analysis (in R)</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12</a:t>
            </a:fld>
            <a:endParaRPr lang="en-US"/>
          </a:p>
        </p:txBody>
      </p:sp>
    </p:spTree>
    <p:extLst>
      <p:ext uri="{BB962C8B-B14F-4D97-AF65-F5344CB8AC3E}">
        <p14:creationId xmlns:p14="http://schemas.microsoft.com/office/powerpoint/2010/main" val="2426794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 has five data types which are:</a:t>
            </a:r>
          </a:p>
          <a:p>
            <a:r>
              <a:rPr lang="en-US" sz="1200" b="0" i="0" kern="1200" dirty="0">
                <a:solidFill>
                  <a:schemeClr val="tx1"/>
                </a:solidFill>
                <a:effectLst/>
                <a:latin typeface="+mn-lt"/>
                <a:ea typeface="+mn-ea"/>
                <a:cs typeface="+mn-cs"/>
              </a:rPr>
              <a:t>Numeric </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numeric data type is for numeric values. It is the default data type for numbers in R.</a:t>
            </a:r>
          </a:p>
          <a:p>
            <a:r>
              <a:rPr lang="en-US" sz="1200" b="0" i="0" kern="1200" dirty="0">
                <a:solidFill>
                  <a:schemeClr val="tx1"/>
                </a:solidFill>
                <a:effectLst/>
                <a:latin typeface="+mn-lt"/>
                <a:ea typeface="+mn-ea"/>
                <a:cs typeface="+mn-cs"/>
              </a:rPr>
              <a:t>Integers</a:t>
            </a:r>
          </a:p>
          <a:p>
            <a:r>
              <a:rPr lang="en-US" sz="1200" b="0" i="0" kern="1200" dirty="0">
                <a:solidFill>
                  <a:schemeClr val="tx1"/>
                </a:solidFill>
                <a:effectLst/>
                <a:latin typeface="+mn-lt"/>
                <a:ea typeface="+mn-ea"/>
                <a:cs typeface="+mn-cs"/>
              </a:rPr>
              <a:t>Complex</a:t>
            </a:r>
          </a:p>
          <a:p>
            <a:r>
              <a:rPr lang="en-US" sz="1200" b="0" i="0" kern="1200" dirty="0">
                <a:solidFill>
                  <a:schemeClr val="tx1"/>
                </a:solidFill>
                <a:effectLst/>
                <a:latin typeface="+mn-lt"/>
                <a:ea typeface="+mn-ea"/>
                <a:cs typeface="+mn-cs"/>
              </a:rPr>
              <a:t>Logical</a:t>
            </a:r>
          </a:p>
          <a:p>
            <a:r>
              <a:rPr lang="en-US" sz="1200" b="0" i="0" kern="1200" dirty="0" smtClean="0">
                <a:solidFill>
                  <a:schemeClr val="tx1"/>
                </a:solidFill>
                <a:effectLst/>
                <a:latin typeface="+mn-lt"/>
                <a:ea typeface="+mn-ea"/>
                <a:cs typeface="+mn-cs"/>
              </a:rPr>
              <a:t>Characters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can also use the capital ‘L’ notation to denote that a particular value is of the integer data type</a:t>
            </a:r>
          </a:p>
          <a:p>
            <a:endParaRPr lang="en-US" sz="1200" b="0" i="0" kern="1200" dirty="0" smtClean="0">
              <a:solidFill>
                <a:schemeClr val="tx1"/>
              </a:solidFill>
              <a:effectLst/>
              <a:latin typeface="+mn-lt"/>
              <a:ea typeface="+mn-ea"/>
              <a:cs typeface="+mn-cs"/>
            </a:endParaRPr>
          </a:p>
          <a:p>
            <a:r>
              <a:rPr lang="en-US" dirty="0" smtClean="0"/>
              <a:t>4.5 is a decimal value called </a:t>
            </a:r>
            <a:r>
              <a:rPr lang="en-US" b="1" dirty="0" err="1" smtClean="0"/>
              <a:t>numerics</a:t>
            </a:r>
            <a:r>
              <a:rPr lang="en-US" dirty="0" smtClean="0"/>
              <a:t>.</a:t>
            </a:r>
          </a:p>
          <a:p>
            <a:r>
              <a:rPr lang="en-US" dirty="0" smtClean="0"/>
              <a:t>4 is a natural value called </a:t>
            </a:r>
            <a:r>
              <a:rPr lang="en-US" b="1" dirty="0" smtClean="0"/>
              <a:t>integers</a:t>
            </a:r>
            <a:r>
              <a:rPr lang="en-US" dirty="0" smtClean="0"/>
              <a:t>. Integers are also </a:t>
            </a:r>
            <a:r>
              <a:rPr lang="en-US" dirty="0" err="1" smtClean="0"/>
              <a:t>numerics</a:t>
            </a:r>
            <a:r>
              <a:rPr lang="en-US" dirty="0" smtClean="0"/>
              <a:t>.</a:t>
            </a:r>
          </a:p>
          <a:p>
            <a:r>
              <a:rPr lang="en-US" dirty="0" smtClean="0"/>
              <a:t>TRUE or FALSE is a Boolean value called </a:t>
            </a:r>
            <a:r>
              <a:rPr lang="en-US" b="1" dirty="0" smtClean="0"/>
              <a:t>logical</a:t>
            </a:r>
            <a:r>
              <a:rPr lang="en-US" dirty="0" smtClean="0"/>
              <a:t>.</a:t>
            </a:r>
          </a:p>
          <a:p>
            <a:r>
              <a:rPr lang="en-US" dirty="0" smtClean="0"/>
              <a:t>The value inside " " or ' ' are text (string). They are called </a:t>
            </a:r>
            <a:r>
              <a:rPr lang="en-US" b="1" dirty="0" smtClean="0"/>
              <a:t>characters</a:t>
            </a:r>
            <a:r>
              <a:rPr lang="en-US" dirty="0" smtClean="0"/>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a:t>
            </a:fld>
            <a:endParaRPr lang="en-US"/>
          </a:p>
        </p:txBody>
      </p:sp>
    </p:spTree>
    <p:extLst>
      <p:ext uri="{BB962C8B-B14F-4D97-AF65-F5344CB8AC3E}">
        <p14:creationId xmlns:p14="http://schemas.microsoft.com/office/powerpoint/2010/main" val="163187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two types of vectors:</a:t>
            </a:r>
          </a:p>
          <a:p>
            <a:r>
              <a:rPr lang="en-US" sz="1200" b="1" i="0" kern="1200" dirty="0" smtClean="0">
                <a:solidFill>
                  <a:schemeClr val="tx1"/>
                </a:solidFill>
                <a:effectLst/>
                <a:latin typeface="+mn-lt"/>
                <a:ea typeface="+mn-ea"/>
                <a:cs typeface="+mn-cs"/>
              </a:rPr>
              <a:t>Atomic</a:t>
            </a:r>
            <a:r>
              <a:rPr lang="en-US" sz="1200" b="0" i="0" kern="1200" dirty="0" smtClean="0">
                <a:solidFill>
                  <a:schemeClr val="tx1"/>
                </a:solidFill>
                <a:effectLst/>
                <a:latin typeface="+mn-lt"/>
                <a:ea typeface="+mn-ea"/>
                <a:cs typeface="+mn-cs"/>
              </a:rPr>
              <a:t> vectors, of which there are six types: </a:t>
            </a:r>
            <a:r>
              <a:rPr lang="en-US" sz="1200" b="1" i="0" kern="1200" dirty="0" smtClean="0">
                <a:solidFill>
                  <a:schemeClr val="tx1"/>
                </a:solidFill>
                <a:effectLst/>
                <a:latin typeface="+mn-lt"/>
                <a:ea typeface="+mn-ea"/>
                <a:cs typeface="+mn-cs"/>
              </a:rPr>
              <a:t>logical</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integer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double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character</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complex</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raw</a:t>
            </a:r>
            <a:r>
              <a:rPr lang="en-US" sz="1200" b="0" i="0" kern="1200" dirty="0" smtClean="0">
                <a:solidFill>
                  <a:schemeClr val="tx1"/>
                </a:solidFill>
                <a:effectLst/>
                <a:latin typeface="+mn-lt"/>
                <a:ea typeface="+mn-ea"/>
                <a:cs typeface="+mn-cs"/>
              </a:rPr>
              <a:t>. Integer and double vectors are collectively known as </a:t>
            </a:r>
            <a:r>
              <a:rPr lang="en-US" sz="1200" b="1" i="0" kern="1200" dirty="0" smtClean="0">
                <a:solidFill>
                  <a:schemeClr val="tx1"/>
                </a:solidFill>
                <a:effectLst/>
                <a:latin typeface="+mn-lt"/>
                <a:ea typeface="+mn-ea"/>
                <a:cs typeface="+mn-cs"/>
              </a:rPr>
              <a:t>numeric</a:t>
            </a:r>
            <a:r>
              <a:rPr lang="en-US" sz="1200" b="0" i="0" kern="1200" dirty="0" smtClean="0">
                <a:solidFill>
                  <a:schemeClr val="tx1"/>
                </a:solidFill>
                <a:effectLst/>
                <a:latin typeface="+mn-lt"/>
                <a:ea typeface="+mn-ea"/>
                <a:cs typeface="+mn-cs"/>
              </a:rPr>
              <a:t> vectors.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Lists</a:t>
            </a:r>
            <a:r>
              <a:rPr lang="en-US" sz="1200" b="0" i="0" kern="1200" dirty="0" smtClean="0">
                <a:solidFill>
                  <a:schemeClr val="tx1"/>
                </a:solidFill>
                <a:effectLst/>
                <a:latin typeface="+mn-lt"/>
                <a:ea typeface="+mn-ea"/>
                <a:cs typeface="+mn-cs"/>
              </a:rPr>
              <a:t>, which are sometimes called recursive vectors because lists can contain other lists.</a:t>
            </a:r>
          </a:p>
          <a:p>
            <a:r>
              <a:rPr lang="en-US" sz="1200" b="0" i="0" kern="1200" dirty="0" smtClean="0">
                <a:solidFill>
                  <a:schemeClr val="tx1"/>
                </a:solidFill>
                <a:effectLst/>
                <a:latin typeface="+mn-lt"/>
                <a:ea typeface="+mn-ea"/>
                <a:cs typeface="+mn-cs"/>
              </a:rPr>
              <a:t>The chief difference between atomic vectors and lists is that atomic vectors are </a:t>
            </a:r>
            <a:r>
              <a:rPr lang="en-US" sz="1200" b="1" i="0" kern="1200" dirty="0" smtClean="0">
                <a:solidFill>
                  <a:schemeClr val="tx1"/>
                </a:solidFill>
                <a:effectLst/>
                <a:latin typeface="+mn-lt"/>
                <a:ea typeface="+mn-ea"/>
                <a:cs typeface="+mn-cs"/>
              </a:rPr>
              <a:t>homogeneous</a:t>
            </a:r>
            <a:r>
              <a:rPr lang="en-US" sz="1200" b="0" i="0" kern="1200" dirty="0" smtClean="0">
                <a:solidFill>
                  <a:schemeClr val="tx1"/>
                </a:solidFill>
                <a:effectLst/>
                <a:latin typeface="+mn-lt"/>
                <a:ea typeface="+mn-ea"/>
                <a:cs typeface="+mn-cs"/>
              </a:rPr>
              <a:t>, while lists can be </a:t>
            </a:r>
            <a:r>
              <a:rPr lang="en-US" sz="1200" b="1" i="0" kern="1200" dirty="0" smtClean="0">
                <a:solidFill>
                  <a:schemeClr val="tx1"/>
                </a:solidFill>
                <a:effectLst/>
                <a:latin typeface="+mn-lt"/>
                <a:ea typeface="+mn-ea"/>
                <a:cs typeface="+mn-cs"/>
              </a:rPr>
              <a:t>heterogeneous</a:t>
            </a:r>
            <a:r>
              <a:rPr lang="en-US" sz="1200" b="0" i="0" kern="1200" dirty="0" smtClean="0">
                <a:solidFill>
                  <a:schemeClr val="tx1"/>
                </a:solidFill>
                <a:effectLst/>
                <a:latin typeface="+mn-lt"/>
                <a:ea typeface="+mn-ea"/>
                <a:cs typeface="+mn-cs"/>
              </a:rPr>
              <a:t>. There’s one other related object: NULL. NULL is often used to represent the absence of a vector (as opposed to NA which is used to represent the absence of a value in a vector). NULL typically behaves like a vector of length 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en-US" dirty="0" smtClean="0"/>
              <a:t>Include raw</a:t>
            </a:r>
          </a:p>
          <a:p>
            <a:r>
              <a:rPr lang="en-US" sz="1200" b="0" i="0" kern="1200" dirty="0" smtClean="0">
                <a:solidFill>
                  <a:schemeClr val="tx1"/>
                </a:solidFill>
                <a:effectLst/>
                <a:latin typeface="+mn-lt"/>
                <a:ea typeface="+mn-ea"/>
                <a:cs typeface="+mn-cs"/>
              </a:rPr>
              <a:t>R has five data types which are:</a:t>
            </a:r>
          </a:p>
          <a:p>
            <a:r>
              <a:rPr lang="en-US" sz="1200" b="0" i="0" kern="1200" dirty="0" smtClean="0">
                <a:solidFill>
                  <a:schemeClr val="tx1"/>
                </a:solidFill>
                <a:effectLst/>
                <a:latin typeface="+mn-lt"/>
                <a:ea typeface="+mn-ea"/>
                <a:cs typeface="+mn-cs"/>
              </a:rPr>
              <a:t>Numeric </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numeric data type is for numeric values. It is the default data type for numbers in R.</a:t>
            </a:r>
          </a:p>
          <a:p>
            <a:r>
              <a:rPr lang="en-US" sz="1200" b="0" i="0" kern="1200" dirty="0" smtClean="0">
                <a:solidFill>
                  <a:schemeClr val="tx1"/>
                </a:solidFill>
                <a:effectLst/>
                <a:latin typeface="+mn-lt"/>
                <a:ea typeface="+mn-ea"/>
                <a:cs typeface="+mn-cs"/>
              </a:rPr>
              <a:t>Integers</a:t>
            </a:r>
          </a:p>
          <a:p>
            <a:r>
              <a:rPr lang="en-US" sz="1200" b="0" i="0" kern="1200" dirty="0" smtClean="0">
                <a:solidFill>
                  <a:schemeClr val="tx1"/>
                </a:solidFill>
                <a:effectLst/>
                <a:latin typeface="+mn-lt"/>
                <a:ea typeface="+mn-ea"/>
                <a:cs typeface="+mn-cs"/>
              </a:rPr>
              <a:t>Complex</a:t>
            </a:r>
          </a:p>
          <a:p>
            <a:r>
              <a:rPr lang="en-US" sz="1200" b="0" i="0" kern="1200" dirty="0" smtClean="0">
                <a:solidFill>
                  <a:schemeClr val="tx1"/>
                </a:solidFill>
                <a:effectLst/>
                <a:latin typeface="+mn-lt"/>
                <a:ea typeface="+mn-ea"/>
                <a:cs typeface="+mn-cs"/>
              </a:rPr>
              <a:t>Logical</a:t>
            </a:r>
          </a:p>
          <a:p>
            <a:r>
              <a:rPr lang="en-US" sz="1200" b="0" i="0" kern="1200" dirty="0" smtClean="0">
                <a:solidFill>
                  <a:schemeClr val="tx1"/>
                </a:solidFill>
                <a:effectLst/>
                <a:latin typeface="+mn-lt"/>
                <a:ea typeface="+mn-ea"/>
                <a:cs typeface="+mn-cs"/>
              </a:rPr>
              <a:t>Characters</a:t>
            </a:r>
          </a:p>
          <a:p>
            <a:endParaRPr lang="en-US" dirty="0" smtClean="0"/>
          </a:p>
          <a:p>
            <a:r>
              <a:rPr lang="en-US" dirty="0" smtClean="0"/>
              <a:t>check the type of a variable with the class function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Logical vectors are the simplest type of atomic vector because they can take only three possible values: </a:t>
            </a:r>
            <a:r>
              <a:rPr lang="en-US" dirty="0" smtClean="0"/>
              <a:t>FALSE</a:t>
            </a:r>
            <a:r>
              <a:rPr lang="en-US" sz="1200" b="0" i="0" kern="1200" dirty="0" smtClean="0">
                <a:solidFill>
                  <a:schemeClr val="tx1"/>
                </a:solidFill>
                <a:effectLst/>
                <a:latin typeface="+mn-lt"/>
                <a:ea typeface="+mn-ea"/>
                <a:cs typeface="+mn-cs"/>
              </a:rPr>
              <a:t>, </a:t>
            </a:r>
            <a:r>
              <a:rPr lang="en-US" dirty="0" smtClean="0"/>
              <a:t>TRUE</a:t>
            </a:r>
            <a:r>
              <a:rPr lang="en-US" sz="1200" b="0" i="0" kern="1200" dirty="0" smtClean="0">
                <a:solidFill>
                  <a:schemeClr val="tx1"/>
                </a:solidFill>
                <a:effectLst/>
                <a:latin typeface="+mn-lt"/>
                <a:ea typeface="+mn-ea"/>
                <a:cs typeface="+mn-cs"/>
              </a:rPr>
              <a:t>, and </a:t>
            </a:r>
            <a:r>
              <a:rPr lang="en-US" dirty="0" smtClean="0"/>
              <a:t>NA</a:t>
            </a:r>
            <a:r>
              <a:rPr lang="en-US" sz="1200" b="0" i="0" kern="1200" dirty="0" smtClean="0">
                <a:solidFill>
                  <a:schemeClr val="tx1"/>
                </a:solidFill>
                <a:effectLst/>
                <a:latin typeface="+mn-lt"/>
                <a:ea typeface="+mn-ea"/>
                <a:cs typeface="+mn-cs"/>
              </a:rPr>
              <a:t>. Logical vectors are usually constructed with comparison operators, as described in </a:t>
            </a:r>
            <a:r>
              <a:rPr lang="en-US" sz="1200" b="0" i="0" u="none" strike="noStrike" kern="1200" dirty="0" smtClean="0">
                <a:solidFill>
                  <a:schemeClr val="tx1"/>
                </a:solidFill>
                <a:effectLst/>
                <a:latin typeface="+mn-lt"/>
                <a:ea typeface="+mn-ea"/>
                <a:cs typeface="+mn-cs"/>
                <a:hlinkClick r:id="rId3"/>
              </a:rPr>
              <a:t>comparisons</a:t>
            </a:r>
            <a:r>
              <a:rPr lang="en-US" sz="1200" b="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Numeric</a:t>
            </a:r>
          </a:p>
          <a:p>
            <a:r>
              <a:rPr lang="en-US" sz="1200" b="0" i="0" kern="1200" dirty="0" smtClean="0">
                <a:solidFill>
                  <a:schemeClr val="tx1"/>
                </a:solidFill>
                <a:effectLst/>
                <a:latin typeface="+mn-lt"/>
                <a:ea typeface="+mn-ea"/>
                <a:cs typeface="+mn-cs"/>
              </a:rPr>
              <a:t>Integer and double vectors are known collectively as numeric vectors. In R, numbers are doubles by default. To make an integer, place an L after the number:</a:t>
            </a:r>
          </a:p>
          <a:p>
            <a:r>
              <a:rPr lang="en-US" sz="1200" b="1" u="none" strike="noStrike" kern="1200" dirty="0" err="1" smtClean="0">
                <a:solidFill>
                  <a:schemeClr val="tx1"/>
                </a:solidFill>
                <a:effectLst/>
                <a:latin typeface="+mn-lt"/>
                <a:ea typeface="+mn-ea"/>
                <a:cs typeface="+mn-cs"/>
              </a:rPr>
              <a:t>typeof</a:t>
            </a:r>
            <a:r>
              <a:rPr lang="en-US" sz="1200" u="none" strike="noStrike" kern="1200" dirty="0" smtClean="0">
                <a:solidFill>
                  <a:schemeClr val="tx1"/>
                </a:solidFill>
                <a:effectLst/>
                <a:latin typeface="+mn-lt"/>
                <a:ea typeface="+mn-ea"/>
                <a:cs typeface="+mn-cs"/>
              </a:rPr>
              <a:t>(1)</a:t>
            </a:r>
            <a:r>
              <a:rPr lang="en-US" dirty="0" smtClean="0"/>
              <a:t> </a:t>
            </a:r>
            <a:r>
              <a:rPr lang="en-US" sz="1200" i="1" u="none" strike="noStrike" kern="1200" dirty="0" smtClean="0">
                <a:solidFill>
                  <a:schemeClr val="tx1"/>
                </a:solidFill>
                <a:effectLst/>
                <a:latin typeface="+mn-lt"/>
                <a:ea typeface="+mn-ea"/>
                <a:cs typeface="+mn-cs"/>
              </a:rPr>
              <a:t>#&gt; [1] "double"</a:t>
            </a:r>
            <a:r>
              <a:rPr lang="en-US" dirty="0" smtClean="0"/>
              <a:t> </a:t>
            </a:r>
            <a:r>
              <a:rPr lang="en-US" sz="1200" b="1" u="none" strike="noStrike" kern="1200" dirty="0" err="1" smtClean="0">
                <a:solidFill>
                  <a:schemeClr val="tx1"/>
                </a:solidFill>
                <a:effectLst/>
                <a:latin typeface="+mn-lt"/>
                <a:ea typeface="+mn-ea"/>
                <a:cs typeface="+mn-cs"/>
              </a:rPr>
              <a:t>typeof</a:t>
            </a:r>
            <a:r>
              <a:rPr lang="en-US" sz="1200" u="none" strike="noStrike" kern="1200" dirty="0" smtClean="0">
                <a:solidFill>
                  <a:schemeClr val="tx1"/>
                </a:solidFill>
                <a:effectLst/>
                <a:latin typeface="+mn-lt"/>
                <a:ea typeface="+mn-ea"/>
                <a:cs typeface="+mn-cs"/>
              </a:rPr>
              <a:t>(1L)</a:t>
            </a:r>
            <a:r>
              <a:rPr lang="en-US" dirty="0" smtClean="0"/>
              <a:t> </a:t>
            </a:r>
            <a:r>
              <a:rPr lang="en-US" sz="1200" i="1" u="none" strike="noStrike" kern="1200" dirty="0" smtClean="0">
                <a:solidFill>
                  <a:schemeClr val="tx1"/>
                </a:solidFill>
                <a:effectLst/>
                <a:latin typeface="+mn-lt"/>
                <a:ea typeface="+mn-ea"/>
                <a:cs typeface="+mn-cs"/>
              </a:rPr>
              <a:t>#&gt; [1] "integer“</a:t>
            </a:r>
          </a:p>
          <a:p>
            <a:endParaRPr lang="en-US" sz="1200" b="0" i="1"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distinction between integers and doubles is not usually important, but there are two important differences that you should be aware of:</a:t>
            </a:r>
          </a:p>
          <a:p>
            <a:r>
              <a:rPr lang="en-US" sz="1200" b="0" i="0" kern="1200" dirty="0" smtClean="0">
                <a:solidFill>
                  <a:schemeClr val="tx1"/>
                </a:solidFill>
                <a:effectLst/>
                <a:latin typeface="+mn-lt"/>
                <a:ea typeface="+mn-ea"/>
                <a:cs typeface="+mn-cs"/>
              </a:rPr>
              <a:t>Doubles are approximations. Doubles represent floating point numbers that can not always be precisely represented with a fixed amount of memory. </a:t>
            </a:r>
          </a:p>
          <a:p>
            <a:r>
              <a:rPr lang="en-US" sz="1200" b="0" i="0" kern="1200" dirty="0" smtClean="0">
                <a:solidFill>
                  <a:schemeClr val="tx1"/>
                </a:solidFill>
                <a:effectLst/>
                <a:latin typeface="+mn-lt"/>
                <a:ea typeface="+mn-ea"/>
                <a:cs typeface="+mn-cs"/>
              </a:rPr>
              <a:t>Integers have one special value: </a:t>
            </a:r>
            <a:r>
              <a:rPr lang="en-US" dirty="0" smtClean="0"/>
              <a:t>NA</a:t>
            </a:r>
            <a:r>
              <a:rPr lang="en-US" sz="1200" b="0" i="0" kern="1200" dirty="0" smtClean="0">
                <a:solidFill>
                  <a:schemeClr val="tx1"/>
                </a:solidFill>
                <a:effectLst/>
                <a:latin typeface="+mn-lt"/>
                <a:ea typeface="+mn-ea"/>
                <a:cs typeface="+mn-cs"/>
              </a:rPr>
              <a:t>, while doubles have four: </a:t>
            </a:r>
            <a:r>
              <a:rPr lang="en-US" dirty="0" smtClean="0"/>
              <a:t>NA</a:t>
            </a:r>
            <a:r>
              <a:rPr lang="en-US" sz="1200" b="0" i="0" kern="1200" dirty="0" smtClean="0">
                <a:solidFill>
                  <a:schemeClr val="tx1"/>
                </a:solidFill>
                <a:effectLst/>
                <a:latin typeface="+mn-lt"/>
                <a:ea typeface="+mn-ea"/>
                <a:cs typeface="+mn-cs"/>
              </a:rPr>
              <a:t>, </a:t>
            </a:r>
            <a:r>
              <a:rPr lang="en-US" dirty="0" err="1" smtClean="0"/>
              <a:t>NaN</a:t>
            </a:r>
            <a:r>
              <a:rPr lang="en-US" sz="1200" b="0" i="0" kern="1200" dirty="0" smtClean="0">
                <a:solidFill>
                  <a:schemeClr val="tx1"/>
                </a:solidFill>
                <a:effectLst/>
                <a:latin typeface="+mn-lt"/>
                <a:ea typeface="+mn-ea"/>
                <a:cs typeface="+mn-cs"/>
              </a:rPr>
              <a:t>, </a:t>
            </a:r>
            <a:r>
              <a:rPr lang="en-US" dirty="0" err="1" smtClean="0"/>
              <a:t>Inf</a:t>
            </a:r>
            <a:r>
              <a:rPr lang="en-US" sz="1200" b="0" i="0" kern="1200" dirty="0" smtClean="0">
                <a:solidFill>
                  <a:schemeClr val="tx1"/>
                </a:solidFill>
                <a:effectLst/>
                <a:latin typeface="+mn-lt"/>
                <a:ea typeface="+mn-ea"/>
                <a:cs typeface="+mn-cs"/>
              </a:rPr>
              <a:t> and </a:t>
            </a:r>
            <a:r>
              <a:rPr lang="en-US" dirty="0" smtClean="0"/>
              <a:t>-Inf</a:t>
            </a:r>
            <a:r>
              <a:rPr lang="en-US" sz="1200" b="0" i="0" kern="1200" dirty="0" smtClean="0">
                <a:solidFill>
                  <a:schemeClr val="tx1"/>
                </a:solidFill>
                <a:effectLst/>
                <a:latin typeface="+mn-lt"/>
                <a:ea typeface="+mn-ea"/>
                <a:cs typeface="+mn-cs"/>
              </a:rPr>
              <a:t>. All three special values </a:t>
            </a:r>
            <a:r>
              <a:rPr lang="en-US" dirty="0" err="1" smtClean="0"/>
              <a:t>NaN</a:t>
            </a:r>
            <a:r>
              <a:rPr lang="en-US" sz="1200" b="0" i="0" kern="1200" dirty="0" smtClean="0">
                <a:solidFill>
                  <a:schemeClr val="tx1"/>
                </a:solidFill>
                <a:effectLst/>
                <a:latin typeface="+mn-lt"/>
                <a:ea typeface="+mn-ea"/>
                <a:cs typeface="+mn-cs"/>
              </a:rPr>
              <a:t>, </a:t>
            </a:r>
            <a:r>
              <a:rPr lang="en-US" dirty="0" err="1" smtClean="0"/>
              <a:t>Inf</a:t>
            </a:r>
            <a:r>
              <a:rPr lang="en-US" sz="1200" b="0" i="0" kern="1200" dirty="0" smtClean="0">
                <a:solidFill>
                  <a:schemeClr val="tx1"/>
                </a:solidFill>
                <a:effectLst/>
                <a:latin typeface="+mn-lt"/>
                <a:ea typeface="+mn-ea"/>
                <a:cs typeface="+mn-cs"/>
              </a:rPr>
              <a:t> and </a:t>
            </a:r>
            <a:r>
              <a:rPr lang="en-US" dirty="0" smtClean="0"/>
              <a:t>-</a:t>
            </a:r>
            <a:r>
              <a:rPr lang="en-US" dirty="0" err="1" smtClean="0"/>
              <a:t>Inf</a:t>
            </a:r>
            <a:r>
              <a:rPr lang="en-US" sz="1200" b="0" i="0" kern="1200" dirty="0" smtClean="0">
                <a:solidFill>
                  <a:schemeClr val="tx1"/>
                </a:solidFill>
                <a:effectLst/>
                <a:latin typeface="+mn-lt"/>
                <a:ea typeface="+mn-ea"/>
                <a:cs typeface="+mn-cs"/>
              </a:rPr>
              <a:t> can arise during division: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Character</a:t>
            </a:r>
          </a:p>
          <a:p>
            <a:r>
              <a:rPr lang="en-US" sz="1200" b="0" i="0" kern="1200" dirty="0" smtClean="0">
                <a:solidFill>
                  <a:schemeClr val="tx1"/>
                </a:solidFill>
                <a:effectLst/>
                <a:latin typeface="+mn-lt"/>
                <a:ea typeface="+mn-ea"/>
                <a:cs typeface="+mn-cs"/>
              </a:rPr>
              <a:t>Character vectors are the most complex type of atomic vector, because each element of a character vector is a string, and a string can contain an arbitrary amount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Categorical</a:t>
            </a:r>
            <a:r>
              <a:rPr lang="en-US" dirty="0" smtClean="0"/>
              <a:t/>
            </a:r>
            <a:br>
              <a:rPr lang="en-US" dirty="0" smtClean="0"/>
            </a:br>
            <a:r>
              <a:rPr lang="en-US" sz="1200" b="0" i="0" kern="1200" dirty="0" smtClean="0">
                <a:solidFill>
                  <a:schemeClr val="tx1"/>
                </a:solidFill>
                <a:effectLst/>
                <a:latin typeface="+mn-lt"/>
                <a:ea typeface="+mn-ea"/>
                <a:cs typeface="+mn-cs"/>
              </a:rPr>
              <a:t>Qualitative data are often termed </a:t>
            </a:r>
            <a:r>
              <a:rPr lang="en-US" sz="1200" b="1" i="0" kern="1200" dirty="0" smtClean="0">
                <a:solidFill>
                  <a:schemeClr val="tx1"/>
                </a:solidFill>
                <a:effectLst/>
                <a:latin typeface="+mn-lt"/>
                <a:ea typeface="+mn-ea"/>
                <a:cs typeface="+mn-cs"/>
              </a:rPr>
              <a:t>categorical data</a:t>
            </a:r>
            <a:r>
              <a:rPr lang="en-US" sz="1200" b="0" i="0" kern="1200" dirty="0" smtClean="0">
                <a:solidFill>
                  <a:schemeClr val="tx1"/>
                </a:solidFill>
                <a:effectLst/>
                <a:latin typeface="+mn-lt"/>
                <a:ea typeface="+mn-ea"/>
                <a:cs typeface="+mn-cs"/>
              </a:rPr>
              <a:t>. Data that can be added into </a:t>
            </a:r>
            <a:r>
              <a:rPr lang="en-US" sz="1200" b="1" i="0" kern="1200" dirty="0" smtClean="0">
                <a:solidFill>
                  <a:schemeClr val="tx1"/>
                </a:solidFill>
                <a:effectLst/>
                <a:latin typeface="+mn-lt"/>
                <a:ea typeface="+mn-ea"/>
                <a:cs typeface="+mn-cs"/>
              </a:rPr>
              <a:t>categories</a:t>
            </a:r>
            <a:r>
              <a:rPr lang="en-US" sz="1200" b="0" i="0" kern="1200" dirty="0" smtClean="0">
                <a:solidFill>
                  <a:schemeClr val="tx1"/>
                </a:solidFill>
                <a:effectLst/>
                <a:latin typeface="+mn-lt"/>
                <a:ea typeface="+mn-ea"/>
                <a:cs typeface="+mn-cs"/>
              </a:rPr>
              <a:t> according to their characteristics.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Nominal Variable (Unordered list)</a:t>
            </a:r>
            <a:r>
              <a:rPr lang="en-US" dirty="0" smtClean="0"/>
              <a:t/>
            </a:r>
            <a:br>
              <a:rPr lang="en-US" dirty="0" smtClean="0"/>
            </a:br>
            <a:r>
              <a:rPr lang="en-US" sz="1200" b="0" i="0" kern="1200" dirty="0" smtClean="0">
                <a:solidFill>
                  <a:schemeClr val="tx1"/>
                </a:solidFill>
                <a:effectLst/>
                <a:latin typeface="+mn-lt"/>
                <a:ea typeface="+mn-ea"/>
                <a:cs typeface="+mn-cs"/>
              </a:rPr>
              <a:t>A variable that has two or more categories, without any implied ordering. (gender/marital status)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Ordinal Variable (Ordered list)</a:t>
            </a:r>
            <a:r>
              <a:rPr lang="en-US" dirty="0" smtClean="0"/>
              <a:t/>
            </a:r>
            <a:br>
              <a:rPr lang="en-US" dirty="0" smtClean="0"/>
            </a:br>
            <a:r>
              <a:rPr lang="en-US" sz="1200" b="0" i="0" kern="1200" dirty="0" smtClean="0">
                <a:solidFill>
                  <a:schemeClr val="tx1"/>
                </a:solidFill>
                <a:effectLst/>
                <a:latin typeface="+mn-lt"/>
                <a:ea typeface="+mn-ea"/>
                <a:cs typeface="+mn-cs"/>
              </a:rPr>
              <a:t>A variable that has two or more categories, with clear ordering.</a:t>
            </a:r>
          </a:p>
          <a:p>
            <a:r>
              <a:rPr lang="en-US" sz="1200" b="1" i="0" kern="1200" dirty="0" smtClean="0">
                <a:solidFill>
                  <a:schemeClr val="tx1"/>
                </a:solidFill>
                <a:effectLst/>
                <a:latin typeface="+mn-lt"/>
                <a:ea typeface="+mn-ea"/>
                <a:cs typeface="+mn-cs"/>
              </a:rPr>
              <a:t>Interval</a:t>
            </a:r>
            <a:r>
              <a:rPr lang="en-US" dirty="0" smtClean="0"/>
              <a:t/>
            </a:r>
            <a:br>
              <a:rPr lang="en-US" dirty="0" smtClean="0"/>
            </a:br>
            <a:r>
              <a:rPr lang="en-US" sz="1200" b="0" i="0" kern="1200" dirty="0" smtClean="0">
                <a:solidFill>
                  <a:schemeClr val="tx1"/>
                </a:solidFill>
                <a:effectLst/>
                <a:latin typeface="+mn-lt"/>
                <a:ea typeface="+mn-ea"/>
                <a:cs typeface="+mn-cs"/>
              </a:rPr>
              <a:t>An interval variable is similar to an ordinal variable, except that the intervals between the values of the interval variable are equally spaced. In other words, it has order and equal intervals.</a:t>
            </a:r>
          </a:p>
          <a:p>
            <a:r>
              <a:rPr lang="en-US" sz="1200" b="1" i="0" kern="1200" dirty="0" smtClean="0">
                <a:solidFill>
                  <a:schemeClr val="tx1"/>
                </a:solidFill>
                <a:effectLst/>
                <a:latin typeface="+mn-lt"/>
                <a:ea typeface="+mn-ea"/>
                <a:cs typeface="+mn-cs"/>
              </a:rPr>
              <a:t>Ratio</a:t>
            </a:r>
            <a:r>
              <a:rPr lang="en-US" dirty="0" smtClean="0"/>
              <a:t/>
            </a:r>
            <a:br>
              <a:rPr lang="en-US" dirty="0" smtClean="0"/>
            </a:br>
            <a:r>
              <a:rPr lang="en-US" sz="1200" b="0" i="0" kern="1200" dirty="0" smtClean="0">
                <a:solidFill>
                  <a:schemeClr val="tx1"/>
                </a:solidFill>
                <a:effectLst/>
                <a:latin typeface="+mn-lt"/>
                <a:ea typeface="+mn-ea"/>
                <a:cs typeface="+mn-cs"/>
              </a:rPr>
              <a:t>It is interval data with a natural zero point. When the variable equals 0.0, there is none of that variable.</a:t>
            </a:r>
            <a:endParaRPr lang="en-US" dirty="0"/>
          </a:p>
        </p:txBody>
      </p:sp>
      <p:sp>
        <p:nvSpPr>
          <p:cNvPr id="4" name="Slide Number Placeholder 3"/>
          <p:cNvSpPr>
            <a:spLocks noGrp="1"/>
          </p:cNvSpPr>
          <p:nvPr>
            <p:ph type="sldNum" sz="quarter" idx="10"/>
          </p:nvPr>
        </p:nvSpPr>
        <p:spPr/>
        <p:txBody>
          <a:bodyPr/>
          <a:lstStyle/>
          <a:p>
            <a:fld id="{17699E42-BD8A-4DE5-B6EF-D2EA059F8C59}" type="slidenum">
              <a:rPr lang="en-US" smtClean="0"/>
              <a:t>14</a:t>
            </a:fld>
            <a:endParaRPr lang="en-US"/>
          </a:p>
        </p:txBody>
      </p:sp>
    </p:spTree>
    <p:extLst>
      <p:ext uri="{BB962C8B-B14F-4D97-AF65-F5344CB8AC3E}">
        <p14:creationId xmlns:p14="http://schemas.microsoft.com/office/powerpoint/2010/main" val="302917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072244-036A-4C54-8933-44A2DA60024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2026227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72244-036A-4C54-8933-44A2DA60024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84479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72244-036A-4C54-8933-44A2DA60024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826295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ex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85103992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B6D77D-895C-4767-8D5E-319262B7A34E}" type="datetime1">
              <a:rPr lang="en-US" smtClean="0"/>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1691995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72244-036A-4C54-8933-44A2DA60024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013499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072244-036A-4C54-8933-44A2DA60024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21031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072244-036A-4C54-8933-44A2DA600245}"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965692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072244-036A-4C54-8933-44A2DA600245}" type="datetimeFigureOut">
              <a:rPr lang="en-US" smtClean="0"/>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48852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072244-036A-4C54-8933-44A2DA600245}" type="datetimeFigureOut">
              <a:rPr lang="en-US" smtClean="0"/>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36593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72244-036A-4C54-8933-44A2DA600245}" type="datetimeFigureOut">
              <a:rPr lang="en-US" smtClean="0"/>
              <a:t>9/29/2020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1153627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072244-036A-4C54-8933-44A2DA600245}"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387502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072244-036A-4C54-8933-44A2DA600245}" type="datetimeFigureOut">
              <a:rPr lang="en-US" smtClean="0"/>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DBD8A2-BC4A-4CC9-9756-57DB375336CE}" type="slidenum">
              <a:rPr lang="en-US" smtClean="0"/>
              <a:t>‹#›</a:t>
            </a:fld>
            <a:endParaRPr lang="en-US"/>
          </a:p>
        </p:txBody>
      </p:sp>
    </p:spTree>
    <p:extLst>
      <p:ext uri="{BB962C8B-B14F-4D97-AF65-F5344CB8AC3E}">
        <p14:creationId xmlns:p14="http://schemas.microsoft.com/office/powerpoint/2010/main" val="2476945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72244-036A-4C54-8933-44A2DA600245}" type="datetimeFigureOut">
              <a:rPr lang="en-US" smtClean="0"/>
              <a:t>9/29/2020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DBD8A2-BC4A-4CC9-9756-57DB375336CE}" type="slidenum">
              <a:rPr lang="en-US" smtClean="0"/>
              <a:t>‹#›</a:t>
            </a:fld>
            <a:endParaRPr lang="en-US"/>
          </a:p>
        </p:txBody>
      </p:sp>
    </p:spTree>
    <p:extLst>
      <p:ext uri="{BB962C8B-B14F-4D97-AF65-F5344CB8AC3E}">
        <p14:creationId xmlns:p14="http://schemas.microsoft.com/office/powerpoint/2010/main" val="2761531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hyperlink" Target="https://github.com/dixond2014/Bevera-R" TargetMode="External"/><Relationship Id="rId4" Type="http://schemas.openxmlformats.org/officeDocument/2006/relationships/hyperlink" Target="https://cran.r-project.org/doc/manuals/R-intro.pdf"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www.rdocumentation.org/packages/quantmod" TargetMode="External"/><Relationship Id="rId3" Type="http://schemas.openxmlformats.org/officeDocument/2006/relationships/hyperlink" Target="http://www.rdocumentation.org/packages/tidyr" TargetMode="External"/><Relationship Id="rId7" Type="http://schemas.openxmlformats.org/officeDocument/2006/relationships/hyperlink" Target="http://www.rdocumentation.org/packages/x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rdocumentation.org/packages/zoo" TargetMode="External"/><Relationship Id="rId5" Type="http://schemas.openxmlformats.org/officeDocument/2006/relationships/hyperlink" Target="http://www.rdocumentation.org/packages/data.table" TargetMode="External"/><Relationship Id="rId10" Type="http://schemas.openxmlformats.org/officeDocument/2006/relationships/image" Target="../media/image11.png"/><Relationship Id="rId4" Type="http://schemas.openxmlformats.org/officeDocument/2006/relationships/hyperlink" Target="http://www.rdocumentation.org/packages/stringr" TargetMode="Externa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hyperlink" Target="https://en.wikipedia.org/wiki/Sampling_(statistics)#Sampling_frame" TargetMode="External"/><Relationship Id="rId1" Type="http://schemas.openxmlformats.org/officeDocument/2006/relationships/slideLayout" Target="../slideLayouts/slideLayout2.xml"/><Relationship Id="rId4" Type="http://schemas.openxmlformats.org/officeDocument/2006/relationships/hyperlink" Target="https://en.wikipedia.org/wiki/Sampling_(statistics)#Sampling_method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statisticshowto.datasciencecentral.com/bell-curv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cran.r-project.org/doc/manuals/R-intro.pdf"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cran.r-project.org/web/packages/readr/index.html" TargetMode="External"/><Relationship Id="rId7" Type="http://schemas.openxmlformats.org/officeDocument/2006/relationships/hyperlink" Target="https://www.datacamp.com/community/tutorials/r-data-import-tutoria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ran.r-project.org/web/packages/rvest/" TargetMode="External"/><Relationship Id="rId5" Type="http://schemas.openxmlformats.org/officeDocument/2006/relationships/hyperlink" Target="https://cran.r-project.org/web/packages/RPostgreSQL" TargetMode="External"/><Relationship Id="rId4" Type="http://schemas.openxmlformats.org/officeDocument/2006/relationships/hyperlink" Target="https://cran.r-project.org/web/packages/RMySQ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51"/>
            <a:ext cx="10515600" cy="1325563"/>
          </a:xfrm>
        </p:spPr>
        <p:txBody>
          <a:bodyPr>
            <a:normAutofit/>
          </a:bodyPr>
          <a:lstStyle/>
          <a:p>
            <a:r>
              <a:rPr lang="en-US" b="1" dirty="0"/>
              <a:t>Setting up your machine</a:t>
            </a:r>
            <a:br>
              <a:rPr lang="en-US" b="1" dirty="0"/>
            </a:br>
            <a:endParaRPr lang="en-US" dirty="0"/>
          </a:p>
        </p:txBody>
      </p:sp>
      <p:sp>
        <p:nvSpPr>
          <p:cNvPr id="3" name="Content Placeholder 2"/>
          <p:cNvSpPr>
            <a:spLocks noGrp="1"/>
          </p:cNvSpPr>
          <p:nvPr>
            <p:ph idx="1"/>
          </p:nvPr>
        </p:nvSpPr>
        <p:spPr>
          <a:xfrm>
            <a:off x="838200" y="1358154"/>
            <a:ext cx="10515600" cy="5225526"/>
          </a:xfrm>
        </p:spPr>
        <p:txBody>
          <a:bodyPr>
            <a:normAutofit/>
          </a:bodyPr>
          <a:lstStyle/>
          <a:p>
            <a:r>
              <a:rPr lang="en-US" sz="2400" dirty="0"/>
              <a:t>Download a copy of </a:t>
            </a:r>
            <a:r>
              <a:rPr lang="en-US" sz="2400" dirty="0">
                <a:solidFill>
                  <a:srgbClr val="0070C0"/>
                </a:solidFill>
              </a:rPr>
              <a:t>R</a:t>
            </a:r>
            <a:r>
              <a:rPr lang="en-US" sz="2400" dirty="0"/>
              <a:t> on your local computer from the Comprehensive R Archive Network (CRAN). You can choose between binaries for Linux, Mac and Windows.</a:t>
            </a:r>
          </a:p>
          <a:p>
            <a:r>
              <a:rPr lang="en-US" sz="2400" dirty="0"/>
              <a:t>Install one of R’s integrated development environment (IDE), </a:t>
            </a:r>
            <a:r>
              <a:rPr lang="en-US" sz="2400" u="sng" dirty="0" err="1">
                <a:hlinkClick r:id="rId3"/>
              </a:rPr>
              <a:t>RStudio</a:t>
            </a:r>
            <a:r>
              <a:rPr lang="en-US" sz="2400" dirty="0"/>
              <a:t>, which makes R coding much easier and faster as it allows you to type multiple lines of code, handle plots, install and maintain packages and navigate your programming environment much more productively. </a:t>
            </a:r>
            <a:endParaRPr lang="en-US" sz="2400" dirty="0" smtClean="0"/>
          </a:p>
          <a:p>
            <a:pPr marL="0" indent="0" algn="ctr">
              <a:buNone/>
            </a:pPr>
            <a:r>
              <a:rPr lang="en-US" sz="2400" dirty="0" smtClean="0">
                <a:hlinkClick r:id="rId4"/>
              </a:rPr>
              <a:t>https</a:t>
            </a:r>
            <a:r>
              <a:rPr lang="en-US" sz="2400" dirty="0">
                <a:hlinkClick r:id="rId4"/>
              </a:rPr>
              <a:t>://</a:t>
            </a:r>
            <a:r>
              <a:rPr lang="en-US" sz="2400" dirty="0" smtClean="0">
                <a:hlinkClick r:id="rId4"/>
              </a:rPr>
              <a:t>cran.r-project.org/doc/manuals/R-intro.pdf</a:t>
            </a:r>
            <a:endParaRPr lang="en-US" sz="2400" dirty="0" smtClean="0"/>
          </a:p>
          <a:p>
            <a:endParaRPr lang="en-US" sz="2400" dirty="0" smtClean="0"/>
          </a:p>
          <a:p>
            <a:r>
              <a:rPr lang="en-US" sz="2400" dirty="0" smtClean="0"/>
              <a:t>Download </a:t>
            </a:r>
            <a:r>
              <a:rPr lang="en-US" sz="2400" dirty="0" smtClean="0"/>
              <a:t>contents located in the </a:t>
            </a:r>
            <a:r>
              <a:rPr lang="en-US" sz="2400" dirty="0" err="1" smtClean="0"/>
              <a:t>Github</a:t>
            </a:r>
            <a:endParaRPr lang="en-US" dirty="0" smtClean="0"/>
          </a:p>
          <a:p>
            <a:pPr marL="0" indent="0" algn="ctr">
              <a:buNone/>
            </a:pPr>
            <a:r>
              <a:rPr lang="en-US" sz="2400" dirty="0">
                <a:hlinkClick r:id="rId5"/>
              </a:rPr>
              <a:t>https://github.com/dixond2014/Bevera-R</a:t>
            </a:r>
            <a:endParaRPr lang="en-US" sz="2400" dirty="0"/>
          </a:p>
        </p:txBody>
      </p:sp>
      <p:sp>
        <p:nvSpPr>
          <p:cNvPr id="5" name="Slide Number Placeholder 4"/>
          <p:cNvSpPr>
            <a:spLocks noGrp="1"/>
          </p:cNvSpPr>
          <p:nvPr>
            <p:ph type="sldNum" sz="quarter" idx="12"/>
          </p:nvPr>
        </p:nvSpPr>
        <p:spPr/>
        <p:txBody>
          <a:bodyPr/>
          <a:lstStyle/>
          <a:p>
            <a:fld id="{7B421740-24A8-4A20-9A3F-D02524171D71}" type="slidenum">
              <a:rPr lang="en-US" smtClean="0"/>
              <a:t>1</a:t>
            </a:fld>
            <a:endParaRPr lang="en-US" dirty="0"/>
          </a:p>
        </p:txBody>
      </p:sp>
      <p:sp>
        <p:nvSpPr>
          <p:cNvPr id="6" name="TextBox 5"/>
          <p:cNvSpPr txBox="1"/>
          <p:nvPr/>
        </p:nvSpPr>
        <p:spPr>
          <a:xfrm>
            <a:off x="10850880" y="250942"/>
            <a:ext cx="1005840" cy="50698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443882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Manipulating your data </a:t>
            </a:r>
            <a:endParaRPr lang="en-US" dirty="0"/>
          </a:p>
        </p:txBody>
      </p:sp>
      <p:sp>
        <p:nvSpPr>
          <p:cNvPr id="3" name="Content Placeholder 2"/>
          <p:cNvSpPr>
            <a:spLocks noGrp="1"/>
          </p:cNvSpPr>
          <p:nvPr>
            <p:ph idx="1"/>
          </p:nvPr>
        </p:nvSpPr>
        <p:spPr>
          <a:xfrm>
            <a:off x="838200" y="1825624"/>
            <a:ext cx="10515600" cy="4575175"/>
          </a:xfrm>
        </p:spPr>
        <p:txBody>
          <a:bodyPr>
            <a:normAutofit/>
          </a:bodyPr>
          <a:lstStyle/>
          <a:p>
            <a:r>
              <a:rPr lang="en-US" sz="2400" u="sng" dirty="0" err="1" smtClean="0">
                <a:hlinkClick r:id="rId3"/>
              </a:rPr>
              <a:t>tidyr</a:t>
            </a:r>
            <a:r>
              <a:rPr lang="en-US" sz="2400" dirty="0"/>
              <a:t> </a:t>
            </a:r>
            <a:r>
              <a:rPr lang="en-US" sz="2400" dirty="0" smtClean="0"/>
              <a:t>package: tidying the data</a:t>
            </a:r>
          </a:p>
          <a:p>
            <a:r>
              <a:rPr lang="en-US" sz="2400" u="sng" dirty="0" err="1" smtClean="0">
                <a:hlinkClick r:id="rId4"/>
              </a:rPr>
              <a:t>stringr</a:t>
            </a:r>
            <a:r>
              <a:rPr lang="en-US" sz="2400" dirty="0" smtClean="0"/>
              <a:t> package: string manipulation</a:t>
            </a:r>
          </a:p>
          <a:p>
            <a:r>
              <a:rPr lang="en-US" sz="2400" u="sng" dirty="0" err="1">
                <a:solidFill>
                  <a:srgbClr val="0070C0"/>
                </a:solidFill>
              </a:rPr>
              <a:t>dplyr</a:t>
            </a:r>
            <a:r>
              <a:rPr lang="en-US" sz="2400" dirty="0" smtClean="0"/>
              <a:t> package</a:t>
            </a:r>
            <a:r>
              <a:rPr lang="en-US" sz="2400" dirty="0"/>
              <a:t>: for data frame like </a:t>
            </a:r>
            <a:r>
              <a:rPr lang="en-US" sz="2400" dirty="0" smtClean="0"/>
              <a:t>objects </a:t>
            </a:r>
            <a:endParaRPr lang="en-US" sz="2400" dirty="0"/>
          </a:p>
          <a:p>
            <a:pPr lvl="1"/>
            <a:r>
              <a:rPr lang="en-US" dirty="0" smtClean="0"/>
              <a:t>set of verbs: mutate(), select(), filter(), </a:t>
            </a:r>
            <a:r>
              <a:rPr lang="en-US" dirty="0" err="1" smtClean="0"/>
              <a:t>summarise</a:t>
            </a:r>
            <a:r>
              <a:rPr lang="en-US" dirty="0" smtClean="0"/>
              <a:t>(), arrange()</a:t>
            </a:r>
          </a:p>
          <a:p>
            <a:r>
              <a:rPr lang="en-US" sz="2400" dirty="0" smtClean="0"/>
              <a:t> </a:t>
            </a:r>
            <a:r>
              <a:rPr lang="en-US" sz="2400" u="sng" dirty="0" err="1">
                <a:hlinkClick r:id="rId5"/>
              </a:rPr>
              <a:t>data.table</a:t>
            </a:r>
            <a:r>
              <a:rPr lang="en-US" sz="2400" dirty="0" smtClean="0"/>
              <a:t> package: heavy data wrangling tasks</a:t>
            </a:r>
          </a:p>
          <a:p>
            <a:r>
              <a:rPr lang="en-US" sz="2400" u="sng" dirty="0" smtClean="0">
                <a:hlinkClick r:id="rId6"/>
              </a:rPr>
              <a:t> zoo</a:t>
            </a:r>
            <a:r>
              <a:rPr lang="en-US" sz="2400" dirty="0" smtClean="0"/>
              <a:t>, </a:t>
            </a:r>
            <a:r>
              <a:rPr lang="en-US" sz="2400" u="sng" dirty="0" err="1" smtClean="0">
                <a:hlinkClick r:id="rId7"/>
              </a:rPr>
              <a:t>xts</a:t>
            </a:r>
            <a:r>
              <a:rPr lang="en-US" sz="2400" dirty="0" smtClean="0"/>
              <a:t> and </a:t>
            </a:r>
            <a:r>
              <a:rPr lang="en-US" sz="2400" dirty="0" err="1" smtClean="0">
                <a:hlinkClick r:id="rId8"/>
              </a:rPr>
              <a:t>quantmod</a:t>
            </a:r>
            <a:r>
              <a:rPr lang="en-US" sz="2400" dirty="0" smtClean="0"/>
              <a:t>: Performing time series analysis</a:t>
            </a:r>
          </a:p>
          <a:p>
            <a:endParaRPr lang="en-US" dirty="0"/>
          </a:p>
        </p:txBody>
      </p:sp>
      <p:pic>
        <p:nvPicPr>
          <p:cNvPr id="4" name="Picture 3"/>
          <p:cNvPicPr>
            <a:picLocks noChangeAspect="1"/>
          </p:cNvPicPr>
          <p:nvPr/>
        </p:nvPicPr>
        <p:blipFill>
          <a:blip r:embed="rId9"/>
          <a:stretch>
            <a:fillRect/>
          </a:stretch>
        </p:blipFill>
        <p:spPr>
          <a:xfrm>
            <a:off x="6524992" y="365125"/>
            <a:ext cx="1347333" cy="1042506"/>
          </a:xfrm>
          <a:prstGeom prst="rect">
            <a:avLst/>
          </a:prstGeom>
        </p:spPr>
      </p:pic>
      <p:pic>
        <p:nvPicPr>
          <p:cNvPr id="5" name="Picture 4"/>
          <p:cNvPicPr>
            <a:picLocks noChangeAspect="1"/>
          </p:cNvPicPr>
          <p:nvPr/>
        </p:nvPicPr>
        <p:blipFill>
          <a:blip r:embed="rId10"/>
          <a:stretch>
            <a:fillRect/>
          </a:stretch>
        </p:blipFill>
        <p:spPr>
          <a:xfrm>
            <a:off x="9356407" y="1162898"/>
            <a:ext cx="2658809" cy="3984221"/>
          </a:xfrm>
          <a:prstGeom prst="rect">
            <a:avLst/>
          </a:prstGeom>
        </p:spPr>
      </p:pic>
    </p:spTree>
    <p:extLst>
      <p:ext uri="{BB962C8B-B14F-4D97-AF65-F5344CB8AC3E}">
        <p14:creationId xmlns:p14="http://schemas.microsoft.com/office/powerpoint/2010/main" val="416826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53886" y="6525793"/>
            <a:ext cx="1219181" cy="26449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500" u="sng">
                <a:solidFill>
                  <a:srgbClr val="78AAD6"/>
                </a:solidFill>
                <a:latin typeface="Source Sans Pro"/>
                <a:ea typeface="Source Sans Pro"/>
                <a:cs typeface="Source Sans Pro"/>
                <a:sym typeface="Source Sans Pro"/>
                <a:hlinkClick r:id=""/>
              </a:defRPr>
            </a:lvl1pPr>
          </a:lstStyle>
          <a:p>
            <a:pPr>
              <a:defRPr u="none"/>
            </a:pPr>
            <a:r>
              <a:rPr sz="1250"/>
              <a:t>CC BY-SA RStudio</a:t>
            </a:r>
          </a:p>
        </p:txBody>
      </p:sp>
      <p:sp>
        <p:nvSpPr>
          <p:cNvPr id="905" name="Using packages"/>
          <p:cNvSpPr txBox="1"/>
          <p:nvPr/>
        </p:nvSpPr>
        <p:spPr>
          <a:xfrm>
            <a:off x="3054414" y="385184"/>
            <a:ext cx="6083173" cy="119843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fontScale="92500"/>
          </a:bodyPr>
          <a:lstStyle>
            <a:lvl1pPr>
              <a:defRPr sz="13400">
                <a:latin typeface="Source Sans Pro"/>
                <a:ea typeface="Source Sans Pro"/>
                <a:cs typeface="Source Sans Pro"/>
                <a:sym typeface="Source Sans Pro"/>
              </a:defRPr>
            </a:lvl1pPr>
          </a:lstStyle>
          <a:p>
            <a:r>
              <a:rPr sz="6700"/>
              <a:t>Using packages</a:t>
            </a:r>
          </a:p>
        </p:txBody>
      </p:sp>
      <p:grpSp>
        <p:nvGrpSpPr>
          <p:cNvPr id="910" name="Group"/>
          <p:cNvGrpSpPr/>
          <p:nvPr/>
        </p:nvGrpSpPr>
        <p:grpSpPr>
          <a:xfrm>
            <a:off x="958046" y="2001251"/>
            <a:ext cx="4808992" cy="2314341"/>
            <a:chOff x="0" y="22639"/>
            <a:chExt cx="9617982" cy="4628681"/>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25400" tIns="25400" rIns="25400" bIns="254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normAutofit/>
            </a:bodyPr>
            <a:lstStyle>
              <a:lvl1pPr algn="l">
                <a:spcBef>
                  <a:spcPts val="1500"/>
                </a:spcBef>
                <a:defRPr sz="5000">
                  <a:solidFill>
                    <a:schemeClr val="accent1"/>
                  </a:solidFill>
                  <a:latin typeface="Monaco"/>
                  <a:ea typeface="Monaco"/>
                  <a:cs typeface="Monaco"/>
                  <a:sym typeface="Monaco"/>
                </a:defRPr>
              </a:lvl1pPr>
            </a:lstStyle>
            <a:p>
              <a:r>
                <a:rPr sz="2500" dirty="0" err="1"/>
                <a:t>install.packages</a:t>
              </a:r>
              <a:r>
                <a:rPr sz="2500" dirty="0" smtClean="0"/>
                <a:t>("</a:t>
              </a:r>
              <a:r>
                <a:rPr lang="en-US" sz="2500" dirty="0" err="1" smtClean="0"/>
                <a:t>readr</a:t>
              </a:r>
              <a:r>
                <a:rPr sz="2500" dirty="0" smtClean="0"/>
                <a:t>")</a:t>
              </a:r>
              <a:endParaRPr sz="2500" dirty="0"/>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rmAutofit/>
            </a:bodyPr>
            <a:lstStyle>
              <a:lvl1pPr algn="l">
                <a:defRPr sz="5000">
                  <a:latin typeface="Source Sans Pro"/>
                  <a:ea typeface="Source Sans Pro"/>
                  <a:cs typeface="Source Sans Pro"/>
                  <a:sym typeface="Source Sans Pro"/>
                </a:defRPr>
              </a:lvl1pPr>
            </a:lstStyle>
            <a:p>
              <a:r>
                <a:rPr sz="2500"/>
                <a:t>Downloads files to computer</a:t>
              </a:r>
            </a:p>
          </p:txBody>
        </p:sp>
        <p:sp>
          <p:nvSpPr>
            <p:cNvPr id="909" name="1"/>
            <p:cNvSpPr txBox="1"/>
            <p:nvPr/>
          </p:nvSpPr>
          <p:spPr>
            <a:xfrm>
              <a:off x="4049149" y="22639"/>
              <a:ext cx="1241352" cy="16215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9600">
                  <a:latin typeface="Source Sans Pro Black"/>
                  <a:ea typeface="Source Sans Pro Black"/>
                  <a:cs typeface="Source Sans Pro Black"/>
                  <a:sym typeface="Source Sans Pro Black"/>
                </a:defRPr>
              </a:lvl1pPr>
            </a:lstStyle>
            <a:p>
              <a:r>
                <a:rPr sz="4800"/>
                <a:t>1</a:t>
              </a:r>
            </a:p>
          </p:txBody>
        </p:sp>
      </p:grpSp>
      <p:grpSp>
        <p:nvGrpSpPr>
          <p:cNvPr id="915" name="Group"/>
          <p:cNvGrpSpPr/>
          <p:nvPr/>
        </p:nvGrpSpPr>
        <p:grpSpPr>
          <a:xfrm>
            <a:off x="6564129" y="2001251"/>
            <a:ext cx="4669826" cy="2335470"/>
            <a:chOff x="0" y="22639"/>
            <a:chExt cx="9339650" cy="4670938"/>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25400" tIns="25400" rIns="25400" bIns="254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normAutofit/>
            </a:bodyPr>
            <a:lstStyle>
              <a:lvl1pPr algn="l">
                <a:spcBef>
                  <a:spcPts val="1500"/>
                </a:spcBef>
                <a:defRPr sz="5000">
                  <a:solidFill>
                    <a:schemeClr val="accent1"/>
                  </a:solidFill>
                  <a:latin typeface="Monaco"/>
                  <a:ea typeface="Monaco"/>
                  <a:cs typeface="Monaco"/>
                  <a:sym typeface="Monaco"/>
                </a:defRPr>
              </a:lvl1pPr>
            </a:lstStyle>
            <a:p>
              <a:r>
                <a:rPr sz="2500" dirty="0"/>
                <a:t>library</a:t>
              </a:r>
              <a:r>
                <a:rPr sz="2500" dirty="0" smtClean="0"/>
                <a:t>("</a:t>
              </a:r>
              <a:r>
                <a:rPr lang="en-US" sz="2500" dirty="0" err="1" smtClean="0"/>
                <a:t>readr</a:t>
              </a:r>
              <a:r>
                <a:rPr sz="2500" dirty="0" smtClean="0"/>
                <a:t>")</a:t>
              </a:r>
              <a:endParaRPr sz="2500" dirty="0"/>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rmAutofit/>
            </a:bodyPr>
            <a:lstStyle>
              <a:lvl1pPr algn="l">
                <a:defRPr sz="5000">
                  <a:latin typeface="Source Sans Pro"/>
                  <a:ea typeface="Source Sans Pro"/>
                  <a:cs typeface="Source Sans Pro"/>
                  <a:sym typeface="Source Sans Pro"/>
                </a:defRPr>
              </a:lvl1pPr>
            </a:lstStyle>
            <a:p>
              <a:r>
                <a:rPr sz="2500"/>
                <a:t>Loads package</a:t>
              </a:r>
            </a:p>
          </p:txBody>
        </p:sp>
        <p:sp>
          <p:nvSpPr>
            <p:cNvPr id="914" name="2"/>
            <p:cNvSpPr txBox="1"/>
            <p:nvPr/>
          </p:nvSpPr>
          <p:spPr>
            <a:xfrm>
              <a:off x="4049149" y="22639"/>
              <a:ext cx="1241352" cy="16215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9600">
                  <a:latin typeface="Source Sans Pro Black"/>
                  <a:ea typeface="Source Sans Pro Black"/>
                  <a:cs typeface="Source Sans Pro Black"/>
                  <a:sym typeface="Source Sans Pro Black"/>
                </a:defRPr>
              </a:lvl1pPr>
            </a:lstStyle>
            <a:p>
              <a:r>
                <a:rPr sz="4800"/>
                <a:t>2</a:t>
              </a:r>
            </a:p>
          </p:txBody>
        </p:sp>
      </p:grpSp>
      <p:sp>
        <p:nvSpPr>
          <p:cNvPr id="916" name="1 x per computer"/>
          <p:cNvSpPr txBox="1"/>
          <p:nvPr/>
        </p:nvSpPr>
        <p:spPr>
          <a:xfrm>
            <a:off x="952368" y="4144526"/>
            <a:ext cx="3424998" cy="5645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rPr sz="3200"/>
              <a:t>1 x per computer</a:t>
            </a:r>
          </a:p>
        </p:txBody>
      </p:sp>
      <p:sp>
        <p:nvSpPr>
          <p:cNvPr id="917" name="1 x per R Session"/>
          <p:cNvSpPr txBox="1"/>
          <p:nvPr/>
        </p:nvSpPr>
        <p:spPr>
          <a:xfrm>
            <a:off x="6539885" y="4144526"/>
            <a:ext cx="3424998" cy="5645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rPr sz="3200"/>
              <a:t>1 x per R Session</a:t>
            </a:r>
          </a:p>
        </p:txBody>
      </p:sp>
      <p:sp>
        <p:nvSpPr>
          <p:cNvPr id="2" name="Slide Number Placeholder 1"/>
          <p:cNvSpPr>
            <a:spLocks noGrp="1"/>
          </p:cNvSpPr>
          <p:nvPr>
            <p:ph type="sldNum" sz="quarter" idx="2"/>
          </p:nvPr>
        </p:nvSpPr>
        <p:spPr>
          <a:xfrm>
            <a:off x="6048133" y="6408803"/>
            <a:ext cx="230188" cy="249238"/>
          </a:xfrm>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388021820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0" animBg="1" advAuto="0"/>
      <p:bldP spid="915" grpId="0" animBg="1" advAuto="0"/>
      <p:bldP spid="916" grpId="0" animBg="1" advAuto="0"/>
      <p:bldP spid="917"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78556" y="311618"/>
            <a:ext cx="8377084" cy="5574569"/>
          </a:xfrm>
          <a:prstGeom prst="rect">
            <a:avLst/>
          </a:prstGeom>
        </p:spPr>
      </p:pic>
      <p:pic>
        <p:nvPicPr>
          <p:cNvPr id="7" name="Picture 6"/>
          <p:cNvPicPr>
            <a:picLocks noChangeAspect="1"/>
          </p:cNvPicPr>
          <p:nvPr/>
        </p:nvPicPr>
        <p:blipFill>
          <a:blip r:embed="rId4"/>
          <a:stretch>
            <a:fillRect/>
          </a:stretch>
        </p:blipFill>
        <p:spPr>
          <a:xfrm>
            <a:off x="9650955" y="5886187"/>
            <a:ext cx="2152075" cy="951058"/>
          </a:xfrm>
          <a:prstGeom prst="rect">
            <a:avLst/>
          </a:prstGeom>
        </p:spPr>
      </p:pic>
      <p:sp>
        <p:nvSpPr>
          <p:cNvPr id="8" name="Slide Number Placeholder 7"/>
          <p:cNvSpPr>
            <a:spLocks noGrp="1"/>
          </p:cNvSpPr>
          <p:nvPr>
            <p:ph type="sldNum" sz="quarter" idx="12"/>
          </p:nvPr>
        </p:nvSpPr>
        <p:spPr/>
        <p:txBody>
          <a:bodyPr/>
          <a:lstStyle/>
          <a:p>
            <a:fld id="{41B33E5B-0DFA-4B6D-8165-8883EC125E94}" type="slidenum">
              <a:rPr lang="en-US" smtClean="0"/>
              <a:t>12</a:t>
            </a:fld>
            <a:endParaRPr lang="en-US"/>
          </a:p>
        </p:txBody>
      </p:sp>
    </p:spTree>
    <p:extLst>
      <p:ext uri="{BB962C8B-B14F-4D97-AF65-F5344CB8AC3E}">
        <p14:creationId xmlns:p14="http://schemas.microsoft.com/office/powerpoint/2010/main" val="3874490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13</a:t>
            </a:fld>
            <a:endParaRPr lang="en-US"/>
          </a:p>
        </p:txBody>
      </p:sp>
      <p:pic>
        <p:nvPicPr>
          <p:cNvPr id="3" name="Picture 2"/>
          <p:cNvPicPr>
            <a:picLocks noChangeAspect="1"/>
          </p:cNvPicPr>
          <p:nvPr/>
        </p:nvPicPr>
        <p:blipFill>
          <a:blip r:embed="rId3"/>
          <a:stretch>
            <a:fillRect/>
          </a:stretch>
        </p:blipFill>
        <p:spPr>
          <a:xfrm>
            <a:off x="1988801" y="127570"/>
            <a:ext cx="7431926" cy="6593905"/>
          </a:xfrm>
          <a:prstGeom prst="rect">
            <a:avLst/>
          </a:prstGeom>
        </p:spPr>
      </p:pic>
    </p:spTree>
    <p:extLst>
      <p:ext uri="{BB962C8B-B14F-4D97-AF65-F5344CB8AC3E}">
        <p14:creationId xmlns:p14="http://schemas.microsoft.com/office/powerpoint/2010/main" val="1624676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Types in R</a:t>
            </a:r>
            <a:endParaRPr lang="en-US" dirty="0"/>
          </a:p>
        </p:txBody>
      </p:sp>
      <p:pic>
        <p:nvPicPr>
          <p:cNvPr id="4" name="Content Placeholder 3"/>
          <p:cNvPicPr>
            <a:picLocks noGrp="1" noChangeAspect="1"/>
          </p:cNvPicPr>
          <p:nvPr>
            <p:ph idx="1"/>
          </p:nvPr>
        </p:nvPicPr>
        <p:blipFill>
          <a:blip r:embed="rId3"/>
          <a:stretch>
            <a:fillRect/>
          </a:stretch>
        </p:blipFill>
        <p:spPr>
          <a:xfrm>
            <a:off x="4933950" y="845026"/>
            <a:ext cx="6587490" cy="5561569"/>
          </a:xfrm>
          <a:prstGeom prst="rect">
            <a:avLst/>
          </a:prstGeom>
        </p:spPr>
      </p:pic>
      <p:sp>
        <p:nvSpPr>
          <p:cNvPr id="5" name="Rectangle 4"/>
          <p:cNvSpPr/>
          <p:nvPr/>
        </p:nvSpPr>
        <p:spPr>
          <a:xfrm>
            <a:off x="838200" y="2207165"/>
            <a:ext cx="6096000" cy="1938992"/>
          </a:xfrm>
          <a:prstGeom prst="rect">
            <a:avLst/>
          </a:prstGeom>
        </p:spPr>
        <p:txBody>
          <a:bodyPr>
            <a:spAutoFit/>
          </a:bodyPr>
          <a:lstStyle/>
          <a:p>
            <a:r>
              <a:rPr lang="en-US" sz="2400" dirty="0" smtClean="0"/>
              <a:t>&gt; </a:t>
            </a:r>
            <a:r>
              <a:rPr lang="en-US" sz="2400" dirty="0" err="1" smtClean="0"/>
              <a:t>typeof</a:t>
            </a:r>
            <a:r>
              <a:rPr lang="en-US" sz="2400" dirty="0" smtClean="0"/>
              <a:t>(letters</a:t>
            </a:r>
            <a:r>
              <a:rPr lang="en-US" sz="2400" dirty="0"/>
              <a:t>)</a:t>
            </a:r>
          </a:p>
          <a:p>
            <a:r>
              <a:rPr lang="en-US" sz="2400" dirty="0" smtClean="0"/>
              <a:t>&gt; </a:t>
            </a:r>
            <a:r>
              <a:rPr lang="en-US" sz="2400" dirty="0" err="1" smtClean="0"/>
              <a:t>typeof</a:t>
            </a:r>
            <a:r>
              <a:rPr lang="en-US" sz="2400" dirty="0" smtClean="0"/>
              <a:t>(1:10</a:t>
            </a:r>
            <a:r>
              <a:rPr lang="en-US" sz="2400" dirty="0"/>
              <a:t>)</a:t>
            </a:r>
          </a:p>
          <a:p>
            <a:endParaRPr lang="en-US" sz="2400" dirty="0"/>
          </a:p>
          <a:p>
            <a:r>
              <a:rPr lang="en-US" sz="2400" dirty="0" smtClean="0"/>
              <a:t>&gt; x </a:t>
            </a:r>
            <a:r>
              <a:rPr lang="en-US" sz="2400" dirty="0"/>
              <a:t>&lt;- list("a", "b", 1:10)</a:t>
            </a:r>
          </a:p>
          <a:p>
            <a:r>
              <a:rPr lang="en-US" sz="2400" dirty="0" smtClean="0"/>
              <a:t>&gt; length(x)</a:t>
            </a:r>
          </a:p>
        </p:txBody>
      </p:sp>
    </p:spTree>
    <p:extLst>
      <p:ext uri="{BB962C8B-B14F-4D97-AF65-F5344CB8AC3E}">
        <p14:creationId xmlns:p14="http://schemas.microsoft.com/office/powerpoint/2010/main" val="1930316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Return the First </a:t>
            </a:r>
            <a:r>
              <a:rPr lang="en-US" dirty="0" smtClean="0"/>
              <a:t>and/or </a:t>
            </a:r>
            <a:r>
              <a:rPr lang="en-US" dirty="0"/>
              <a:t>Last Parts of an </a:t>
            </a:r>
            <a:r>
              <a:rPr lang="en-US" dirty="0" smtClean="0"/>
              <a:t>Object</a:t>
            </a:r>
            <a:r>
              <a:rPr lang="en-US" b="1" dirty="0"/>
              <a:t/>
            </a:r>
            <a:br>
              <a:rPr lang="en-US" b="1" dirty="0"/>
            </a:br>
            <a:endParaRPr lang="en-US" dirty="0"/>
          </a:p>
        </p:txBody>
      </p:sp>
      <p:sp>
        <p:nvSpPr>
          <p:cNvPr id="5" name="Content Placeholder 4"/>
          <p:cNvSpPr>
            <a:spLocks noGrp="1"/>
          </p:cNvSpPr>
          <p:nvPr>
            <p:ph idx="1"/>
          </p:nvPr>
        </p:nvSpPr>
        <p:spPr/>
        <p:txBody>
          <a:bodyPr>
            <a:normAutofit lnSpcReduction="10000"/>
          </a:bodyPr>
          <a:lstStyle/>
          <a:p>
            <a:r>
              <a:rPr lang="en-US" dirty="0"/>
              <a:t>Checking your data: head() and tail</a:t>
            </a:r>
            <a:r>
              <a:rPr lang="en-US" dirty="0" smtClean="0"/>
              <a:t>()</a:t>
            </a:r>
          </a:p>
          <a:p>
            <a:endParaRPr lang="en-US" dirty="0"/>
          </a:p>
          <a:p>
            <a:r>
              <a:rPr lang="en-US" dirty="0"/>
              <a:t>Shows rows from the head and tail of a data frame or matrix.</a:t>
            </a:r>
          </a:p>
          <a:p>
            <a:pPr marL="0" indent="0">
              <a:buNone/>
            </a:pPr>
            <a:r>
              <a:rPr lang="en-US" dirty="0" smtClean="0"/>
              <a:t>   </a:t>
            </a:r>
            <a:r>
              <a:rPr lang="en-US" dirty="0" err="1" smtClean="0"/>
              <a:t>headtail</a:t>
            </a:r>
            <a:r>
              <a:rPr lang="en-US" dirty="0" smtClean="0"/>
              <a:t>(x</a:t>
            </a:r>
            <a:r>
              <a:rPr lang="en-US" dirty="0"/>
              <a:t>, n = 3L, which = NULL, </a:t>
            </a:r>
            <a:r>
              <a:rPr lang="en-US" dirty="0" err="1"/>
              <a:t>addrownums</a:t>
            </a:r>
            <a:r>
              <a:rPr lang="en-US" dirty="0"/>
              <a:t> = TRUE, ...)</a:t>
            </a:r>
            <a:endParaRPr lang="en-US" dirty="0" smtClean="0"/>
          </a:p>
          <a:p>
            <a:endParaRPr lang="en-US" dirty="0" smtClean="0"/>
          </a:p>
          <a:p>
            <a:pPr marL="0" indent="0">
              <a:buNone/>
            </a:pPr>
            <a:r>
              <a:rPr lang="en-US" dirty="0" smtClean="0"/>
              <a:t>&gt; head()</a:t>
            </a:r>
          </a:p>
          <a:p>
            <a:pPr marL="0" indent="0">
              <a:buNone/>
            </a:pPr>
            <a:r>
              <a:rPr lang="en-US" dirty="0" smtClean="0"/>
              <a:t>&gt; tail()</a:t>
            </a:r>
          </a:p>
          <a:p>
            <a:pPr marL="0" indent="0">
              <a:buNone/>
            </a:pPr>
            <a:r>
              <a:rPr lang="en-US" dirty="0" smtClean="0"/>
              <a:t>&gt; </a:t>
            </a:r>
            <a:r>
              <a:rPr lang="en-US" dirty="0" err="1" smtClean="0"/>
              <a:t>headtail</a:t>
            </a:r>
            <a:r>
              <a:rPr lang="en-US" dirty="0" smtClean="0"/>
              <a:t>(iris</a:t>
            </a:r>
            <a:r>
              <a:rPr lang="en-US" dirty="0"/>
              <a:t>)</a:t>
            </a:r>
          </a:p>
          <a:p>
            <a:pPr marL="0" indent="0">
              <a:buNone/>
            </a:pPr>
            <a:r>
              <a:rPr lang="en-US" dirty="0" smtClean="0"/>
              <a:t>&gt; </a:t>
            </a:r>
            <a:r>
              <a:rPr lang="en-US" dirty="0" err="1" smtClean="0"/>
              <a:t>headtail</a:t>
            </a:r>
            <a:r>
              <a:rPr lang="en-US" dirty="0" smtClean="0"/>
              <a:t>(iris,10</a:t>
            </a:r>
            <a:r>
              <a:rPr lang="en-US" dirty="0"/>
              <a:t>)</a:t>
            </a:r>
            <a:endParaRPr lang="en-US" dirty="0"/>
          </a:p>
          <a:p>
            <a:endParaRPr lang="en-US" dirty="0"/>
          </a:p>
        </p:txBody>
      </p:sp>
      <p:pic>
        <p:nvPicPr>
          <p:cNvPr id="6" name="Picture 5"/>
          <p:cNvPicPr>
            <a:picLocks noChangeAspect="1"/>
          </p:cNvPicPr>
          <p:nvPr/>
        </p:nvPicPr>
        <p:blipFill>
          <a:blip r:embed="rId3"/>
          <a:stretch>
            <a:fillRect/>
          </a:stretch>
        </p:blipFill>
        <p:spPr>
          <a:xfrm>
            <a:off x="4706300" y="4700016"/>
            <a:ext cx="7327204" cy="2007299"/>
          </a:xfrm>
          <a:prstGeom prst="rect">
            <a:avLst/>
          </a:prstGeom>
        </p:spPr>
      </p:pic>
    </p:spTree>
    <p:extLst>
      <p:ext uri="{BB962C8B-B14F-4D97-AF65-F5344CB8AC3E}">
        <p14:creationId xmlns:p14="http://schemas.microsoft.com/office/powerpoint/2010/main" val="279264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16</a:t>
            </a:fld>
            <a:endParaRPr lang="en-US"/>
          </a:p>
        </p:txBody>
      </p:sp>
    </p:spTree>
    <p:extLst>
      <p:ext uri="{BB962C8B-B14F-4D97-AF65-F5344CB8AC3E}">
        <p14:creationId xmlns:p14="http://schemas.microsoft.com/office/powerpoint/2010/main" val="3578217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942640" y="694944"/>
            <a:ext cx="10592800" cy="5152835"/>
          </a:xfrm>
          <a:prstGeom prst="rect">
            <a:avLst/>
          </a:prstGeom>
        </p:spPr>
      </p:pic>
    </p:spTree>
    <p:extLst>
      <p:ext uri="{BB962C8B-B14F-4D97-AF65-F5344CB8AC3E}">
        <p14:creationId xmlns:p14="http://schemas.microsoft.com/office/powerpoint/2010/main" val="251103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 </a:t>
            </a:r>
            <a:r>
              <a:rPr lang="en-US" b="1" dirty="0" smtClean="0"/>
              <a:t>Functions </a:t>
            </a:r>
            <a:r>
              <a:rPr lang="en-US" b="1" dirty="0"/>
              <a:t>for </a:t>
            </a:r>
            <a:r>
              <a:rPr lang="en-US" b="1" dirty="0" smtClean="0"/>
              <a:t>Computing Descriptive Statistics</a:t>
            </a:r>
            <a:r>
              <a:rPr lang="en-US" b="1" dirty="0"/>
              <a:t/>
            </a:r>
            <a:br>
              <a:rPr lang="en-US" b="1"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698697"/>
              </p:ext>
            </p:extLst>
          </p:nvPr>
        </p:nvGraphicFramePr>
        <p:xfrm>
          <a:off x="2191512" y="1207007"/>
          <a:ext cx="7808976" cy="5367359"/>
        </p:xfrm>
        <a:graphic>
          <a:graphicData uri="http://schemas.openxmlformats.org/drawingml/2006/table">
            <a:tbl>
              <a:tblPr/>
              <a:tblGrid>
                <a:gridCol w="3904488">
                  <a:extLst>
                    <a:ext uri="{9D8B030D-6E8A-4147-A177-3AD203B41FA5}">
                      <a16:colId xmlns:a16="http://schemas.microsoft.com/office/drawing/2014/main" val="3570772319"/>
                    </a:ext>
                  </a:extLst>
                </a:gridCol>
                <a:gridCol w="3904488">
                  <a:extLst>
                    <a:ext uri="{9D8B030D-6E8A-4147-A177-3AD203B41FA5}">
                      <a16:colId xmlns:a16="http://schemas.microsoft.com/office/drawing/2014/main" val="3133785764"/>
                    </a:ext>
                  </a:extLst>
                </a:gridCol>
              </a:tblGrid>
              <a:tr h="458927">
                <a:tc>
                  <a:txBody>
                    <a:bodyPr/>
                    <a:lstStyle/>
                    <a:p>
                      <a:pPr algn="ctr"/>
                      <a:r>
                        <a:rPr lang="en-US" sz="2000" b="0" dirty="0">
                          <a:solidFill>
                            <a:srgbClr val="FFFFFF"/>
                          </a:solidFill>
                          <a:effectLst/>
                        </a:rPr>
                        <a:t>Description</a:t>
                      </a:r>
                    </a:p>
                  </a:txBody>
                  <a:tcPr marL="66738" marR="66738" marT="66738" marB="66738" anchor="ctr">
                    <a:lnL>
                      <a:noFill/>
                    </a:lnL>
                    <a:lnR>
                      <a:noFill/>
                    </a:lnR>
                    <a:lnT>
                      <a:noFill/>
                    </a:lnT>
                    <a:lnB w="9525" cap="flat" cmpd="sng" algn="ctr">
                      <a:solidFill>
                        <a:srgbClr val="DDDDDD"/>
                      </a:solidFill>
                      <a:prstDash val="solid"/>
                      <a:round/>
                      <a:headEnd type="none" w="med" len="med"/>
                      <a:tailEnd type="none" w="med" len="med"/>
                    </a:lnB>
                    <a:solidFill>
                      <a:srgbClr val="1565C0"/>
                    </a:solidFill>
                  </a:tcPr>
                </a:tc>
                <a:tc>
                  <a:txBody>
                    <a:bodyPr/>
                    <a:lstStyle/>
                    <a:p>
                      <a:pPr algn="ctr"/>
                      <a:r>
                        <a:rPr lang="en-US" sz="2000" b="0" dirty="0">
                          <a:solidFill>
                            <a:srgbClr val="FFFFFF"/>
                          </a:solidFill>
                          <a:effectLst/>
                        </a:rPr>
                        <a:t>R function</a:t>
                      </a:r>
                    </a:p>
                  </a:txBody>
                  <a:tcPr marL="66738" marR="66738" marT="66738" marB="66738" anchor="ctr">
                    <a:lnL>
                      <a:noFill/>
                    </a:lnL>
                    <a:lnR>
                      <a:noFill/>
                    </a:lnR>
                    <a:lnT>
                      <a:noFill/>
                    </a:lnT>
                    <a:lnB w="9525" cap="flat" cmpd="sng" algn="ctr">
                      <a:solidFill>
                        <a:srgbClr val="DDDDDD"/>
                      </a:solidFill>
                      <a:prstDash val="solid"/>
                      <a:round/>
                      <a:headEnd type="none" w="med" len="med"/>
                      <a:tailEnd type="none" w="med" len="med"/>
                    </a:lnB>
                    <a:solidFill>
                      <a:srgbClr val="1565C0"/>
                    </a:solidFill>
                  </a:tcPr>
                </a:tc>
                <a:extLst>
                  <a:ext uri="{0D108BD9-81ED-4DB2-BD59-A6C34878D82A}">
                    <a16:rowId xmlns:a16="http://schemas.microsoft.com/office/drawing/2014/main" val="3082368263"/>
                  </a:ext>
                </a:extLst>
              </a:tr>
              <a:tr h="458927">
                <a:tc>
                  <a:txBody>
                    <a:bodyPr/>
                    <a:lstStyle/>
                    <a:p>
                      <a:pPr algn="ctr"/>
                      <a:r>
                        <a:rPr lang="en-US" sz="2000" b="1" dirty="0">
                          <a:solidFill>
                            <a:srgbClr val="777777"/>
                          </a:solidFill>
                          <a:effectLst/>
                        </a:rPr>
                        <a:t>Mean</a:t>
                      </a:r>
                      <a:endParaRPr lang="en-US" sz="2000" dirty="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a:r>
                        <a:rPr lang="en-US" sz="2000" b="1">
                          <a:solidFill>
                            <a:srgbClr val="777777"/>
                          </a:solidFill>
                          <a:effectLst/>
                        </a:rPr>
                        <a:t>mean</a:t>
                      </a:r>
                      <a:r>
                        <a:rPr lang="en-US" sz="200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576503696"/>
                  </a:ext>
                </a:extLst>
              </a:tr>
              <a:tr h="458927">
                <a:tc>
                  <a:txBody>
                    <a:bodyPr/>
                    <a:lstStyle/>
                    <a:p>
                      <a:pPr algn="ctr"/>
                      <a:r>
                        <a:rPr lang="en-US" sz="2000" b="1" dirty="0">
                          <a:solidFill>
                            <a:srgbClr val="777777"/>
                          </a:solidFill>
                          <a:effectLst/>
                        </a:rPr>
                        <a:t>Standard deviation</a:t>
                      </a:r>
                      <a:endParaRPr lang="en-US" sz="2000" dirty="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tc>
                  <a:txBody>
                    <a:bodyPr/>
                    <a:lstStyle/>
                    <a:p>
                      <a:pPr algn="ctr"/>
                      <a:r>
                        <a:rPr lang="en-US" sz="2000" b="1">
                          <a:solidFill>
                            <a:srgbClr val="777777"/>
                          </a:solidFill>
                          <a:effectLst/>
                        </a:rPr>
                        <a:t>sd</a:t>
                      </a:r>
                      <a:r>
                        <a:rPr lang="en-US" sz="200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10110150"/>
                  </a:ext>
                </a:extLst>
              </a:tr>
              <a:tr h="458927">
                <a:tc>
                  <a:txBody>
                    <a:bodyPr/>
                    <a:lstStyle/>
                    <a:p>
                      <a:pPr algn="ctr"/>
                      <a:r>
                        <a:rPr lang="en-US" sz="2000" b="1" dirty="0">
                          <a:solidFill>
                            <a:srgbClr val="777777"/>
                          </a:solidFill>
                          <a:effectLst/>
                        </a:rPr>
                        <a:t>Variance</a:t>
                      </a:r>
                      <a:endParaRPr lang="en-US" sz="2000" dirty="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a:r>
                        <a:rPr lang="en-US" sz="2000" b="1">
                          <a:solidFill>
                            <a:srgbClr val="777777"/>
                          </a:solidFill>
                          <a:effectLst/>
                        </a:rPr>
                        <a:t>var</a:t>
                      </a:r>
                      <a:r>
                        <a:rPr lang="en-US" sz="200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04076450"/>
                  </a:ext>
                </a:extLst>
              </a:tr>
              <a:tr h="458927">
                <a:tc>
                  <a:txBody>
                    <a:bodyPr/>
                    <a:lstStyle/>
                    <a:p>
                      <a:pPr algn="ctr"/>
                      <a:r>
                        <a:rPr lang="en-US" sz="2000" b="1" dirty="0">
                          <a:solidFill>
                            <a:srgbClr val="777777"/>
                          </a:solidFill>
                          <a:effectLst/>
                        </a:rPr>
                        <a:t>Minimum</a:t>
                      </a:r>
                      <a:endParaRPr lang="en-US" sz="2000" dirty="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tc>
                  <a:txBody>
                    <a:bodyPr/>
                    <a:lstStyle/>
                    <a:p>
                      <a:pPr algn="ctr"/>
                      <a:r>
                        <a:rPr lang="en-US" sz="2000" b="1" dirty="0">
                          <a:solidFill>
                            <a:srgbClr val="777777"/>
                          </a:solidFill>
                          <a:effectLst/>
                        </a:rPr>
                        <a:t>min</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4244286317"/>
                  </a:ext>
                </a:extLst>
              </a:tr>
              <a:tr h="458927">
                <a:tc>
                  <a:txBody>
                    <a:bodyPr/>
                    <a:lstStyle/>
                    <a:p>
                      <a:pPr algn="ctr"/>
                      <a:r>
                        <a:rPr lang="en-US" sz="2000" b="1">
                          <a:solidFill>
                            <a:srgbClr val="777777"/>
                          </a:solidFill>
                          <a:effectLst/>
                        </a:rPr>
                        <a:t>Maximum</a:t>
                      </a:r>
                      <a:endParaRPr lang="en-US" sz="200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a:r>
                        <a:rPr lang="en-US" sz="2000" b="1" dirty="0">
                          <a:solidFill>
                            <a:srgbClr val="777777"/>
                          </a:solidFill>
                          <a:effectLst/>
                        </a:rPr>
                        <a:t>maximum</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649154163"/>
                  </a:ext>
                </a:extLst>
              </a:tr>
              <a:tr h="458927">
                <a:tc>
                  <a:txBody>
                    <a:bodyPr/>
                    <a:lstStyle/>
                    <a:p>
                      <a:pPr algn="ctr"/>
                      <a:r>
                        <a:rPr lang="en-US" sz="2000" b="1">
                          <a:solidFill>
                            <a:srgbClr val="777777"/>
                          </a:solidFill>
                          <a:effectLst/>
                        </a:rPr>
                        <a:t>Median</a:t>
                      </a:r>
                      <a:endParaRPr lang="en-US" sz="200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tc>
                  <a:txBody>
                    <a:bodyPr/>
                    <a:lstStyle/>
                    <a:p>
                      <a:pPr algn="ctr"/>
                      <a:r>
                        <a:rPr lang="en-US" sz="2000" b="1" dirty="0">
                          <a:solidFill>
                            <a:srgbClr val="777777"/>
                          </a:solidFill>
                          <a:effectLst/>
                        </a:rPr>
                        <a:t>median</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556726662"/>
                  </a:ext>
                </a:extLst>
              </a:tr>
              <a:tr h="778089">
                <a:tc>
                  <a:txBody>
                    <a:bodyPr/>
                    <a:lstStyle/>
                    <a:p>
                      <a:pPr algn="ctr"/>
                      <a:r>
                        <a:rPr lang="en-US" sz="2000" b="1" dirty="0">
                          <a:solidFill>
                            <a:srgbClr val="777777"/>
                          </a:solidFill>
                          <a:effectLst/>
                        </a:rPr>
                        <a:t>Range of values</a:t>
                      </a:r>
                      <a:r>
                        <a:rPr lang="en-US" sz="2000" dirty="0">
                          <a:solidFill>
                            <a:srgbClr val="777777"/>
                          </a:solidFill>
                          <a:effectLst/>
                        </a:rPr>
                        <a:t> (minimum and maximum)</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a:r>
                        <a:rPr lang="en-US" sz="2000" b="1" dirty="0">
                          <a:solidFill>
                            <a:srgbClr val="777777"/>
                          </a:solidFill>
                          <a:effectLst/>
                        </a:rPr>
                        <a:t>range</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47678516"/>
                  </a:ext>
                </a:extLst>
              </a:tr>
              <a:tr h="458927">
                <a:tc>
                  <a:txBody>
                    <a:bodyPr/>
                    <a:lstStyle/>
                    <a:p>
                      <a:pPr algn="ctr"/>
                      <a:r>
                        <a:rPr lang="en-US" sz="2000" b="1">
                          <a:solidFill>
                            <a:srgbClr val="777777"/>
                          </a:solidFill>
                          <a:effectLst/>
                        </a:rPr>
                        <a:t>Sample quantiles</a:t>
                      </a:r>
                      <a:endParaRPr lang="en-US" sz="200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tc>
                  <a:txBody>
                    <a:bodyPr/>
                    <a:lstStyle/>
                    <a:p>
                      <a:pPr algn="ctr"/>
                      <a:r>
                        <a:rPr lang="en-US" sz="2000" b="1" dirty="0">
                          <a:solidFill>
                            <a:srgbClr val="777777"/>
                          </a:solidFill>
                          <a:effectLst/>
                        </a:rPr>
                        <a:t>quantile</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1558726563"/>
                  </a:ext>
                </a:extLst>
              </a:tr>
              <a:tr h="458927">
                <a:tc>
                  <a:txBody>
                    <a:bodyPr/>
                    <a:lstStyle/>
                    <a:p>
                      <a:pPr algn="ctr"/>
                      <a:r>
                        <a:rPr lang="en-US" sz="2000" b="1">
                          <a:solidFill>
                            <a:srgbClr val="777777"/>
                          </a:solidFill>
                          <a:effectLst/>
                        </a:rPr>
                        <a:t>Generic function</a:t>
                      </a:r>
                      <a:endParaRPr lang="en-US" sz="200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a:r>
                        <a:rPr lang="en-US" sz="2000" b="1" dirty="0">
                          <a:solidFill>
                            <a:srgbClr val="777777"/>
                          </a:solidFill>
                          <a:effectLst/>
                        </a:rPr>
                        <a:t>summary</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885106355"/>
                  </a:ext>
                </a:extLst>
              </a:tr>
              <a:tr h="458927">
                <a:tc>
                  <a:txBody>
                    <a:bodyPr/>
                    <a:lstStyle/>
                    <a:p>
                      <a:pPr algn="ctr"/>
                      <a:r>
                        <a:rPr lang="en-US" sz="2000" b="1">
                          <a:solidFill>
                            <a:srgbClr val="777777"/>
                          </a:solidFill>
                          <a:effectLst/>
                        </a:rPr>
                        <a:t>Interquartile range</a:t>
                      </a:r>
                      <a:endParaRPr lang="en-US" sz="2000">
                        <a:solidFill>
                          <a:srgbClr val="777777"/>
                        </a:solidFill>
                        <a:effectLst/>
                      </a:endParaRP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tc>
                  <a:txBody>
                    <a:bodyPr/>
                    <a:lstStyle/>
                    <a:p>
                      <a:pPr algn="ctr"/>
                      <a:r>
                        <a:rPr lang="en-US" sz="2000" b="1" dirty="0">
                          <a:solidFill>
                            <a:srgbClr val="777777"/>
                          </a:solidFill>
                          <a:effectLst/>
                        </a:rPr>
                        <a:t>IQR</a:t>
                      </a:r>
                      <a:r>
                        <a:rPr lang="en-US" sz="2000" dirty="0">
                          <a:solidFill>
                            <a:srgbClr val="777777"/>
                          </a:solidFill>
                          <a:effectLst/>
                        </a:rPr>
                        <a:t>()</a:t>
                      </a:r>
                    </a:p>
                  </a:txBody>
                  <a:tcPr marL="66738" marR="66738" marT="66738" marB="6673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692355287"/>
                  </a:ext>
                </a:extLst>
              </a:tr>
            </a:tbl>
          </a:graphicData>
        </a:graphic>
      </p:graphicFrame>
    </p:spTree>
    <p:extLst>
      <p:ext uri="{BB962C8B-B14F-4D97-AF65-F5344CB8AC3E}">
        <p14:creationId xmlns:p14="http://schemas.microsoft.com/office/powerpoint/2010/main" val="286809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of Central Tendency</a:t>
            </a:r>
            <a:endParaRPr lang="en-US" dirty="0"/>
          </a:p>
        </p:txBody>
      </p:sp>
      <p:sp>
        <p:nvSpPr>
          <p:cNvPr id="3" name="Content Placeholder 2"/>
          <p:cNvSpPr>
            <a:spLocks noGrp="1"/>
          </p:cNvSpPr>
          <p:nvPr>
            <p:ph idx="1"/>
          </p:nvPr>
        </p:nvSpPr>
        <p:spPr>
          <a:xfrm>
            <a:off x="838200" y="2304288"/>
            <a:ext cx="10515600" cy="4553712"/>
          </a:xfrm>
        </p:spPr>
        <p:txBody>
          <a:bodyPr>
            <a:normAutofit lnSpcReduction="10000"/>
          </a:bodyPr>
          <a:lstStyle/>
          <a:p>
            <a:endParaRPr lang="en-US" dirty="0" smtClean="0"/>
          </a:p>
          <a:p>
            <a:endParaRPr lang="en-US" dirty="0"/>
          </a:p>
          <a:p>
            <a:pPr marL="0" indent="0">
              <a:buNone/>
            </a:pPr>
            <a:r>
              <a:rPr lang="en-US" sz="2400" dirty="0" smtClean="0"/>
              <a:t>When to use mean, median and mode?</a:t>
            </a:r>
          </a:p>
          <a:p>
            <a:pPr marL="0" indent="0">
              <a:buNone/>
            </a:pPr>
            <a:endParaRPr lang="en-US" sz="2400" dirty="0" smtClean="0"/>
          </a:p>
          <a:p>
            <a:pPr lvl="1"/>
            <a:r>
              <a:rPr lang="en-US" dirty="0" smtClean="0"/>
              <a:t>Mean – When your data is not skewed i.e. normally distributed. In other words, there are no extreme values present in the data set.</a:t>
            </a:r>
          </a:p>
          <a:p>
            <a:pPr lvl="1"/>
            <a:endParaRPr lang="en-US" dirty="0" smtClean="0"/>
          </a:p>
          <a:p>
            <a:pPr lvl="1"/>
            <a:r>
              <a:rPr lang="en-US" dirty="0" smtClean="0"/>
              <a:t>Median – When your data is skewed or you are dealing with ordinal (ordered categories) data (e.g. </a:t>
            </a:r>
            <a:r>
              <a:rPr lang="en-US" dirty="0" err="1" smtClean="0"/>
              <a:t>likert</a:t>
            </a:r>
            <a:r>
              <a:rPr lang="en-US" dirty="0" smtClean="0"/>
              <a:t> scale 1. Strongly dislike 2. Dislike 3.Neutral   4. Like 5. Strongly like)</a:t>
            </a:r>
          </a:p>
          <a:p>
            <a:pPr lvl="1"/>
            <a:endParaRPr lang="en-US" dirty="0" smtClean="0"/>
          </a:p>
          <a:p>
            <a:pPr lvl="1"/>
            <a:r>
              <a:rPr lang="en-US" dirty="0" smtClean="0"/>
              <a:t>Mode - When dealing with nominal (unordered categories) data.</a:t>
            </a:r>
            <a:endParaRPr lang="en-US" dirty="0"/>
          </a:p>
        </p:txBody>
      </p:sp>
      <p:pic>
        <p:nvPicPr>
          <p:cNvPr id="4" name="Picture 3"/>
          <p:cNvPicPr>
            <a:picLocks noChangeAspect="1"/>
          </p:cNvPicPr>
          <p:nvPr/>
        </p:nvPicPr>
        <p:blipFill>
          <a:blip r:embed="rId3"/>
          <a:stretch>
            <a:fillRect/>
          </a:stretch>
        </p:blipFill>
        <p:spPr>
          <a:xfrm>
            <a:off x="3112770" y="1414130"/>
            <a:ext cx="5966460" cy="1786270"/>
          </a:xfrm>
          <a:prstGeom prst="rect">
            <a:avLst/>
          </a:prstGeom>
        </p:spPr>
      </p:pic>
    </p:spTree>
    <p:extLst>
      <p:ext uri="{BB962C8B-B14F-4D97-AF65-F5344CB8AC3E}">
        <p14:creationId xmlns:p14="http://schemas.microsoft.com/office/powerpoint/2010/main" val="309614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0308" y="2245894"/>
            <a:ext cx="9716127" cy="2801593"/>
          </a:xfrm>
        </p:spPr>
        <p:txBody>
          <a:bodyPr>
            <a:normAutofit fontScale="85000" lnSpcReduction="20000"/>
          </a:bodyPr>
          <a:lstStyle/>
          <a:p>
            <a:pPr algn="ctr"/>
            <a:r>
              <a:rPr lang="en-US" sz="3100" dirty="0" smtClean="0">
                <a:solidFill>
                  <a:srgbClr val="1E4F7C"/>
                </a:solidFill>
              </a:rPr>
              <a:t>Statistical Analysis in R</a:t>
            </a:r>
          </a:p>
          <a:p>
            <a:pPr algn="ctr"/>
            <a:r>
              <a:rPr lang="en-US" sz="3100" dirty="0" smtClean="0">
                <a:solidFill>
                  <a:srgbClr val="1E4F7C"/>
                </a:solidFill>
              </a:rPr>
              <a:t>Participant’s Guide</a:t>
            </a:r>
          </a:p>
          <a:p>
            <a:pPr algn="ctr"/>
            <a:r>
              <a:rPr lang="en-US" sz="3100" dirty="0">
                <a:solidFill>
                  <a:srgbClr val="1E4F7C"/>
                </a:solidFill>
              </a:rPr>
              <a:t/>
            </a:r>
            <a:br>
              <a:rPr lang="en-US" sz="3100" dirty="0">
                <a:solidFill>
                  <a:srgbClr val="1E4F7C"/>
                </a:solidFill>
              </a:rPr>
            </a:br>
            <a:r>
              <a:rPr lang="en-US" sz="3100" dirty="0" smtClean="0">
                <a:solidFill>
                  <a:srgbClr val="1E4F7C"/>
                </a:solidFill>
              </a:rPr>
              <a:t>September 30</a:t>
            </a:r>
            <a:r>
              <a:rPr lang="en-US" sz="3100" baseline="30000" dirty="0" smtClean="0">
                <a:solidFill>
                  <a:srgbClr val="1E4F7C"/>
                </a:solidFill>
              </a:rPr>
              <a:t>th</a:t>
            </a:r>
            <a:r>
              <a:rPr lang="en-US" sz="3100" dirty="0" smtClean="0">
                <a:solidFill>
                  <a:srgbClr val="1E4F7C"/>
                </a:solidFill>
              </a:rPr>
              <a:t>, 2020</a:t>
            </a:r>
            <a:r>
              <a:rPr lang="en-US" sz="3100" dirty="0">
                <a:solidFill>
                  <a:srgbClr val="1E4F7C"/>
                </a:solidFill>
              </a:rPr>
              <a:t/>
            </a:r>
            <a:br>
              <a:rPr lang="en-US" sz="3100" dirty="0">
                <a:solidFill>
                  <a:srgbClr val="1E4F7C"/>
                </a:solidFill>
              </a:rPr>
            </a:br>
            <a:r>
              <a:rPr lang="en-US" sz="3100" dirty="0">
                <a:solidFill>
                  <a:srgbClr val="1E4F7C"/>
                </a:solidFill>
              </a:rPr>
              <a:t/>
            </a:r>
            <a:br>
              <a:rPr lang="en-US" sz="3100" dirty="0">
                <a:solidFill>
                  <a:srgbClr val="1E4F7C"/>
                </a:solidFill>
              </a:rPr>
            </a:br>
            <a:r>
              <a:rPr lang="en-US" sz="3100" dirty="0" smtClean="0">
                <a:solidFill>
                  <a:srgbClr val="1E4F7C"/>
                </a:solidFill>
              </a:rPr>
              <a:t>Instructors: </a:t>
            </a:r>
            <a:r>
              <a:rPr lang="en-US" sz="3100" dirty="0">
                <a:solidFill>
                  <a:srgbClr val="1E4F7C"/>
                </a:solidFill>
              </a:rPr>
              <a:t>Yvonne </a:t>
            </a:r>
            <a:r>
              <a:rPr lang="en-US" sz="3100" dirty="0" smtClean="0">
                <a:solidFill>
                  <a:srgbClr val="1E4F7C"/>
                </a:solidFill>
              </a:rPr>
              <a:t>Phillips</a:t>
            </a:r>
          </a:p>
          <a:p>
            <a:pPr algn="ctr"/>
            <a:r>
              <a:rPr lang="en-US" sz="3100" dirty="0" smtClean="0">
                <a:solidFill>
                  <a:srgbClr val="1E4F7C"/>
                </a:solidFill>
              </a:rPr>
              <a:t>	     Vincent Lott</a:t>
            </a:r>
          </a:p>
          <a:p>
            <a:pPr algn="ctr"/>
            <a:r>
              <a:rPr lang="en-US" sz="2800" dirty="0" smtClean="0">
                <a:solidFill>
                  <a:srgbClr val="1E4F7C"/>
                </a:solidFill>
              </a:rPr>
              <a:t>	</a:t>
            </a:r>
            <a:endParaRPr lang="en-US" sz="2800" dirty="0">
              <a:solidFill>
                <a:srgbClr val="1E4F7C"/>
              </a:solidFill>
            </a:endParaRPr>
          </a:p>
        </p:txBody>
      </p:sp>
      <p:pic>
        <p:nvPicPr>
          <p:cNvPr id="5" name="Picture 4">
            <a:extLst>
              <a:ext uri="{FF2B5EF4-FFF2-40B4-BE49-F238E27FC236}">
                <a16:creationId xmlns:a16="http://schemas.microsoft.com/office/drawing/2014/main" id="{C21E4461-F694-EE46-AEFE-0798F86BF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8873" y="5468113"/>
            <a:ext cx="2894260" cy="1279606"/>
          </a:xfrm>
          <a:prstGeom prst="rect">
            <a:avLst/>
          </a:prstGeom>
        </p:spPr>
      </p:pic>
      <p:pic>
        <p:nvPicPr>
          <p:cNvPr id="2" name="Picture 1"/>
          <p:cNvPicPr>
            <a:picLocks noChangeAspect="1"/>
          </p:cNvPicPr>
          <p:nvPr/>
        </p:nvPicPr>
        <p:blipFill>
          <a:blip r:embed="rId4"/>
          <a:stretch>
            <a:fillRect/>
          </a:stretch>
        </p:blipFill>
        <p:spPr>
          <a:xfrm>
            <a:off x="187241" y="347662"/>
            <a:ext cx="6390022" cy="6390022"/>
          </a:xfrm>
          <a:prstGeom prst="rect">
            <a:avLst/>
          </a:prstGeom>
        </p:spPr>
      </p:pic>
    </p:spTree>
    <p:extLst>
      <p:ext uri="{BB962C8B-B14F-4D97-AF65-F5344CB8AC3E}">
        <p14:creationId xmlns:p14="http://schemas.microsoft.com/office/powerpoint/2010/main" val="1673890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74680" cy="1500251"/>
          </a:xfrm>
        </p:spPr>
        <p:txBody>
          <a:bodyPr>
            <a:normAutofit/>
          </a:bodyPr>
          <a:lstStyle/>
          <a:p>
            <a:r>
              <a:rPr lang="en-US" sz="4000" b="1" dirty="0" smtClean="0"/>
              <a:t>Measures </a:t>
            </a:r>
            <a:r>
              <a:rPr lang="en-US" sz="4000" b="1" dirty="0"/>
              <a:t>of </a:t>
            </a:r>
            <a:r>
              <a:rPr lang="en-US" sz="4000" b="1" dirty="0" smtClean="0"/>
              <a:t>Dispersion: </a:t>
            </a:r>
            <a:r>
              <a:rPr lang="en-US" sz="4000" dirty="0"/>
              <a:t>Measures of variability gives how “spread out” the data are</a:t>
            </a:r>
          </a:p>
        </p:txBody>
      </p:sp>
      <p:pic>
        <p:nvPicPr>
          <p:cNvPr id="8" name="Content Placeholder 7"/>
          <p:cNvPicPr>
            <a:picLocks noGrp="1" noChangeAspect="1"/>
          </p:cNvPicPr>
          <p:nvPr>
            <p:ph idx="1"/>
          </p:nvPr>
        </p:nvPicPr>
        <p:blipFill>
          <a:blip r:embed="rId3"/>
          <a:stretch>
            <a:fillRect/>
          </a:stretch>
        </p:blipFill>
        <p:spPr>
          <a:xfrm>
            <a:off x="317873" y="2414016"/>
            <a:ext cx="11556253" cy="2688336"/>
          </a:xfrm>
          <a:prstGeom prst="rect">
            <a:avLst/>
          </a:prstGeom>
        </p:spPr>
      </p:pic>
    </p:spTree>
    <p:extLst>
      <p:ext uri="{BB962C8B-B14F-4D97-AF65-F5344CB8AC3E}">
        <p14:creationId xmlns:p14="http://schemas.microsoft.com/office/powerpoint/2010/main" val="258996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Computing an overall </a:t>
            </a:r>
            <a:r>
              <a:rPr lang="en-US" dirty="0" smtClean="0"/>
              <a:t>summary</a:t>
            </a:r>
            <a:r>
              <a:rPr lang="en-US" b="1" dirty="0" smtClean="0"/>
              <a:t/>
            </a:r>
            <a:br>
              <a:rPr lang="en-US" b="1" dirty="0" smtClean="0"/>
            </a:br>
            <a:endParaRPr lang="en-US" dirty="0"/>
          </a:p>
        </p:txBody>
      </p:sp>
      <p:sp>
        <p:nvSpPr>
          <p:cNvPr id="3" name="Content Placeholder 2"/>
          <p:cNvSpPr>
            <a:spLocks noGrp="1"/>
          </p:cNvSpPr>
          <p:nvPr>
            <p:ph idx="1"/>
          </p:nvPr>
        </p:nvSpPr>
        <p:spPr>
          <a:xfrm>
            <a:off x="838200" y="1426464"/>
            <a:ext cx="10515600" cy="4750499"/>
          </a:xfrm>
        </p:spPr>
        <p:txBody>
          <a:bodyPr/>
          <a:lstStyle/>
          <a:p>
            <a:r>
              <a:rPr lang="en-US" b="1" dirty="0"/>
              <a:t>Summary of a single variable</a:t>
            </a:r>
            <a:r>
              <a:rPr lang="en-US" dirty="0" smtClean="0"/>
              <a:t>.</a:t>
            </a:r>
          </a:p>
          <a:p>
            <a:pPr marL="457200" lvl="1" indent="0">
              <a:buNone/>
            </a:pPr>
            <a:r>
              <a:rPr lang="en-US" dirty="0" smtClean="0"/>
              <a:t>Summary() : Provides back five values. </a:t>
            </a:r>
          </a:p>
          <a:p>
            <a:pPr marL="457200" lvl="1" indent="0">
              <a:buNone/>
            </a:pPr>
            <a:endParaRPr lang="en-US" dirty="0" smtClean="0"/>
          </a:p>
          <a:p>
            <a:pPr marL="0" indent="0">
              <a:buNone/>
            </a:pPr>
            <a:endParaRPr lang="en-US" b="1" dirty="0" smtClean="0"/>
          </a:p>
          <a:p>
            <a:endParaRPr lang="en-US" b="1" dirty="0" smtClean="0"/>
          </a:p>
          <a:p>
            <a:r>
              <a:rPr lang="en-US" b="1" dirty="0" smtClean="0"/>
              <a:t>Summary of a data frame</a:t>
            </a:r>
            <a:r>
              <a:rPr lang="en-US" dirty="0" smtClean="0"/>
              <a:t>.</a:t>
            </a:r>
          </a:p>
          <a:p>
            <a:pPr marL="457200" lvl="1" indent="0">
              <a:buNone/>
            </a:pPr>
            <a:r>
              <a:rPr lang="en-US" dirty="0" smtClean="0"/>
              <a:t>Summary() : The </a:t>
            </a:r>
            <a:r>
              <a:rPr lang="en-US" dirty="0"/>
              <a:t>function </a:t>
            </a:r>
            <a:r>
              <a:rPr lang="en-US" dirty="0" smtClean="0"/>
              <a:t>automatically is </a:t>
            </a:r>
            <a:r>
              <a:rPr lang="en-US" dirty="0"/>
              <a:t>applied to each </a:t>
            </a:r>
            <a:r>
              <a:rPr lang="en-US" dirty="0" smtClean="0"/>
              <a:t>column</a:t>
            </a:r>
          </a:p>
          <a:p>
            <a:pPr marL="457200" lvl="1" indent="0">
              <a:buNone/>
            </a:pPr>
            <a:endParaRPr lang="en-US" dirty="0"/>
          </a:p>
        </p:txBody>
      </p:sp>
      <p:pic>
        <p:nvPicPr>
          <p:cNvPr id="9" name="Picture 8"/>
          <p:cNvPicPr>
            <a:picLocks noChangeAspect="1"/>
          </p:cNvPicPr>
          <p:nvPr/>
        </p:nvPicPr>
        <p:blipFill>
          <a:blip r:embed="rId2"/>
          <a:stretch>
            <a:fillRect/>
          </a:stretch>
        </p:blipFill>
        <p:spPr>
          <a:xfrm>
            <a:off x="1487634" y="2423160"/>
            <a:ext cx="10344702" cy="749808"/>
          </a:xfrm>
          <a:prstGeom prst="rect">
            <a:avLst/>
          </a:prstGeom>
        </p:spPr>
      </p:pic>
      <p:sp>
        <p:nvSpPr>
          <p:cNvPr id="13" name="Rectangle 12"/>
          <p:cNvSpPr/>
          <p:nvPr/>
        </p:nvSpPr>
        <p:spPr>
          <a:xfrm>
            <a:off x="1487634" y="4655248"/>
            <a:ext cx="6217920" cy="2067233"/>
          </a:xfrm>
          <a:prstGeom prst="rect">
            <a:avLst/>
          </a:prstGeom>
        </p:spPr>
        <p:txBody>
          <a:bodyPr wrap="square">
            <a:spAutoFit/>
          </a:bodyPr>
          <a:lstStyle/>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&gt; summary(cars)</a:t>
            </a: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speed           </a:t>
            </a:r>
            <a:r>
              <a:rPr lang="en-US" sz="1600" dirty="0" err="1">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dist</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Min.   : 4.0   Min.   :  2.00 </a:t>
            </a:r>
            <a:endPar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1st Qu.:12.0   1st Qu.: 26.00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Median </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:15.0   Median : 36.00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Mean   </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:15.4   Mean   : 42.98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3rd </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Qu.:19.0   3rd Qu.: 56.00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600" dirty="0" smtClean="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Max</a:t>
            </a:r>
            <a:r>
              <a:rPr lang="en-US" sz="16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:25.0   Max.   :120.00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5161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a:t>
            </a:r>
            <a:r>
              <a:rPr lang="en-US" dirty="0" smtClean="0"/>
              <a:t>Standardization </a:t>
            </a:r>
            <a:r>
              <a:rPr lang="en-US" dirty="0"/>
              <a:t>/ </a:t>
            </a:r>
            <a:r>
              <a:rPr lang="en-US" dirty="0" smtClean="0"/>
              <a:t>Normalization</a:t>
            </a:r>
            <a:endParaRPr lang="en-US" dirty="0"/>
          </a:p>
        </p:txBody>
      </p:sp>
      <p:sp>
        <p:nvSpPr>
          <p:cNvPr id="4" name="Content Placeholder 3"/>
          <p:cNvSpPr>
            <a:spLocks noGrp="1"/>
          </p:cNvSpPr>
          <p:nvPr>
            <p:ph idx="1"/>
          </p:nvPr>
        </p:nvSpPr>
        <p:spPr>
          <a:xfrm>
            <a:off x="838200" y="2027063"/>
            <a:ext cx="10515600" cy="4351338"/>
          </a:xfrm>
        </p:spPr>
        <p:txBody>
          <a:bodyPr>
            <a:normAutofit lnSpcReduction="10000"/>
          </a:bodyPr>
          <a:lstStyle/>
          <a:p>
            <a:pPr marL="0" indent="0">
              <a:buNone/>
            </a:pPr>
            <a:r>
              <a:rPr lang="en-US" sz="2400" dirty="0" smtClean="0"/>
              <a:t>1. Z-score: </a:t>
            </a:r>
          </a:p>
          <a:p>
            <a:endParaRPr lang="en-US" sz="2400" dirty="0" smtClean="0"/>
          </a:p>
          <a:p>
            <a:pPr marL="0" indent="0">
              <a:buNone/>
            </a:pPr>
            <a:r>
              <a:rPr lang="en-US" sz="2400" dirty="0" smtClean="0"/>
              <a:t>2. Min-Max Scaling: x-min(x)/max(x)-min(x))</a:t>
            </a:r>
          </a:p>
          <a:p>
            <a:pPr marL="0" indent="0">
              <a:buNone/>
            </a:pPr>
            <a:endParaRPr lang="en-US" sz="2400" dirty="0" smtClean="0"/>
          </a:p>
          <a:p>
            <a:pPr marL="0" indent="0">
              <a:buNone/>
            </a:pPr>
            <a:r>
              <a:rPr lang="en-US" sz="2400" dirty="0" smtClean="0"/>
              <a:t>3. Standard Deviation Method: x/</a:t>
            </a:r>
            <a:r>
              <a:rPr lang="en-US" sz="2400" dirty="0" err="1" smtClean="0"/>
              <a:t>stdev</a:t>
            </a:r>
            <a:r>
              <a:rPr lang="en-US" sz="2400" dirty="0" smtClean="0"/>
              <a:t>(x)</a:t>
            </a:r>
          </a:p>
          <a:p>
            <a:pPr marL="0" indent="0">
              <a:buNone/>
            </a:pPr>
            <a:endParaRPr lang="en-US" sz="2400" dirty="0" smtClean="0"/>
          </a:p>
          <a:p>
            <a:pPr marL="0" indent="0">
              <a:buNone/>
            </a:pPr>
            <a:r>
              <a:rPr lang="en-US" sz="2400" dirty="0" smtClean="0"/>
              <a:t>4. Range: x /(max(x) - min(x))</a:t>
            </a:r>
          </a:p>
          <a:p>
            <a:pPr marL="0" indent="0">
              <a:buNone/>
            </a:pPr>
            <a:endParaRPr lang="en-US" sz="2400" dirty="0"/>
          </a:p>
          <a:p>
            <a:pPr marL="0" indent="0">
              <a:buNone/>
            </a:pPr>
            <a:r>
              <a:rPr lang="en-US" sz="2400" dirty="0" smtClean="0"/>
              <a:t>5. Centering: Subtracting </a:t>
            </a:r>
            <a:r>
              <a:rPr lang="en-US" sz="2400" dirty="0"/>
              <a:t>a constant value from every value of a </a:t>
            </a:r>
            <a:r>
              <a:rPr lang="en-US" sz="2400" dirty="0" smtClean="0"/>
              <a:t>variable. The </a:t>
            </a:r>
            <a:r>
              <a:rPr lang="en-US" sz="2400" dirty="0"/>
              <a:t>constant value can be average, min or max.</a:t>
            </a:r>
            <a:r>
              <a:rPr lang="en-US" dirty="0"/>
              <a:t> </a:t>
            </a:r>
            <a:endParaRPr lang="en-US" sz="2400" dirty="0"/>
          </a:p>
        </p:txBody>
      </p:sp>
      <p:pic>
        <p:nvPicPr>
          <p:cNvPr id="5" name="Picture 4"/>
          <p:cNvPicPr>
            <a:picLocks noChangeAspect="1"/>
          </p:cNvPicPr>
          <p:nvPr/>
        </p:nvPicPr>
        <p:blipFill>
          <a:blip r:embed="rId3"/>
          <a:stretch>
            <a:fillRect/>
          </a:stretch>
        </p:blipFill>
        <p:spPr>
          <a:xfrm>
            <a:off x="2325052" y="1815606"/>
            <a:ext cx="2238375" cy="876300"/>
          </a:xfrm>
          <a:prstGeom prst="rect">
            <a:avLst/>
          </a:prstGeom>
        </p:spPr>
      </p:pic>
    </p:spTree>
    <p:extLst>
      <p:ext uri="{BB962C8B-B14F-4D97-AF65-F5344CB8AC3E}">
        <p14:creationId xmlns:p14="http://schemas.microsoft.com/office/powerpoint/2010/main" val="3771825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 Creating a sample data</a:t>
            </a:r>
            <a:endParaRPr lang="en-US" dirty="0"/>
          </a:p>
        </p:txBody>
      </p:sp>
      <p:sp>
        <p:nvSpPr>
          <p:cNvPr id="3" name="Content Placeholder 2"/>
          <p:cNvSpPr>
            <a:spLocks noGrp="1"/>
          </p:cNvSpPr>
          <p:nvPr>
            <p:ph idx="1"/>
          </p:nvPr>
        </p:nvSpPr>
        <p:spPr/>
        <p:txBody>
          <a:bodyPr/>
          <a:lstStyle/>
          <a:p>
            <a:pPr marL="0" indent="0">
              <a:buNone/>
            </a:pPr>
            <a:r>
              <a:rPr lang="en-US" i="1" dirty="0" err="1" smtClean="0"/>
              <a:t>set.seed</a:t>
            </a:r>
            <a:r>
              <a:rPr lang="en-US" i="1" dirty="0" smtClean="0"/>
              <a:t>(272)</a:t>
            </a:r>
            <a:r>
              <a:rPr lang="en-US" dirty="0" smtClean="0"/>
              <a:t/>
            </a:r>
            <a:br>
              <a:rPr lang="en-US" dirty="0" smtClean="0"/>
            </a:br>
            <a:r>
              <a:rPr lang="en-US" i="1" dirty="0"/>
              <a:t>X =</a:t>
            </a:r>
            <a:r>
              <a:rPr lang="en-US" i="1" dirty="0" err="1"/>
              <a:t>data.frame</a:t>
            </a:r>
            <a:r>
              <a:rPr lang="en-US" i="1" dirty="0"/>
              <a:t>(k1 = sample(100:1000,1000, replace=TRUE),</a:t>
            </a:r>
            <a:r>
              <a:rPr lang="en-US" dirty="0" smtClean="0"/>
              <a:t/>
            </a:r>
            <a:br>
              <a:rPr lang="en-US" dirty="0" smtClean="0"/>
            </a:br>
            <a:r>
              <a:rPr lang="en-US" i="1" dirty="0"/>
              <a:t>             </a:t>
            </a:r>
            <a:r>
              <a:rPr lang="en-US" i="1" dirty="0" smtClean="0"/>
              <a:t>	    </a:t>
            </a:r>
            <a:r>
              <a:rPr lang="en-US" i="1" dirty="0"/>
              <a:t>k2 = sample(10:100,1000, replace=TRUE))</a:t>
            </a:r>
            <a:r>
              <a:rPr lang="en-US" dirty="0" smtClean="0"/>
              <a:t/>
            </a:r>
            <a:br>
              <a:rPr lang="en-US" dirty="0" smtClean="0"/>
            </a:br>
            <a:r>
              <a:rPr lang="en-US" i="1" dirty="0" err="1"/>
              <a:t>X.scaled</a:t>
            </a:r>
            <a:r>
              <a:rPr lang="en-US" i="1" dirty="0"/>
              <a:t> = scale(X, center= TRUE, scale=TRUE</a:t>
            </a:r>
            <a:r>
              <a:rPr lang="en-US" i="1" dirty="0" smtClean="0"/>
              <a:t>)</a:t>
            </a:r>
          </a:p>
          <a:p>
            <a:pPr marL="0" indent="0">
              <a:buNone/>
            </a:pPr>
            <a:endParaRPr lang="en-US" i="1" dirty="0"/>
          </a:p>
          <a:p>
            <a:pPr marL="0" indent="0">
              <a:buNone/>
            </a:pPr>
            <a:r>
              <a:rPr lang="en-US" i="1" dirty="0" smtClean="0"/>
              <a:t>#</a:t>
            </a:r>
            <a:r>
              <a:rPr lang="en-US" dirty="0"/>
              <a:t>Check Mean and Variance of Standardized </a:t>
            </a:r>
            <a:r>
              <a:rPr lang="en-US" dirty="0" smtClean="0"/>
              <a:t>Variable</a:t>
            </a:r>
          </a:p>
          <a:p>
            <a:pPr marL="0" indent="0">
              <a:buNone/>
            </a:pPr>
            <a:r>
              <a:rPr lang="en-US" i="1" dirty="0" err="1"/>
              <a:t>colMeans</a:t>
            </a:r>
            <a:r>
              <a:rPr lang="en-US" i="1" dirty="0"/>
              <a:t>(</a:t>
            </a:r>
            <a:r>
              <a:rPr lang="en-US" i="1" dirty="0" err="1"/>
              <a:t>X.scaled</a:t>
            </a:r>
            <a:r>
              <a:rPr lang="en-US" i="1" dirty="0" smtClean="0"/>
              <a:t>)</a:t>
            </a:r>
          </a:p>
          <a:p>
            <a:pPr marL="0" indent="0">
              <a:buNone/>
            </a:pPr>
            <a:r>
              <a:rPr lang="en-US" i="1" dirty="0" err="1"/>
              <a:t>var</a:t>
            </a:r>
            <a:r>
              <a:rPr lang="en-US" i="1" dirty="0"/>
              <a:t>(</a:t>
            </a:r>
            <a:r>
              <a:rPr lang="en-US" i="1" dirty="0" err="1"/>
              <a:t>X.scaled</a:t>
            </a:r>
            <a:r>
              <a:rPr lang="en-US" i="1" dirty="0"/>
              <a:t>)</a:t>
            </a:r>
            <a:endParaRPr lang="en-US" dirty="0"/>
          </a:p>
        </p:txBody>
      </p:sp>
    </p:spTree>
    <p:extLst>
      <p:ext uri="{BB962C8B-B14F-4D97-AF65-F5344CB8AC3E}">
        <p14:creationId xmlns:p14="http://schemas.microsoft.com/office/powerpoint/2010/main" val="359727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Cars</a:t>
            </a:r>
            <a:endParaRPr lang="en-US" dirty="0"/>
          </a:p>
        </p:txBody>
      </p:sp>
      <p:sp>
        <p:nvSpPr>
          <p:cNvPr id="3" name="Content Placeholder 2"/>
          <p:cNvSpPr>
            <a:spLocks noGrp="1"/>
          </p:cNvSpPr>
          <p:nvPr>
            <p:ph idx="1"/>
          </p:nvPr>
        </p:nvSpPr>
        <p:spPr/>
        <p:txBody>
          <a:bodyPr/>
          <a:lstStyle/>
          <a:p>
            <a:pPr fontAlgn="base"/>
            <a:r>
              <a:rPr lang="en-US" dirty="0" smtClean="0"/>
              <a:t>Load </a:t>
            </a:r>
            <a:r>
              <a:rPr lang="en-US" dirty="0"/>
              <a:t>sample dataset: cars</a:t>
            </a:r>
          </a:p>
          <a:p>
            <a:pPr fontAlgn="base"/>
            <a:r>
              <a:rPr lang="en-US" dirty="0"/>
              <a:t>Basic scale() command description</a:t>
            </a:r>
          </a:p>
          <a:p>
            <a:pPr fontAlgn="base"/>
            <a:r>
              <a:rPr lang="en-US" dirty="0"/>
              <a:t>Standardize data in R</a:t>
            </a:r>
          </a:p>
          <a:p>
            <a:pPr fontAlgn="base"/>
            <a:r>
              <a:rPr lang="en-US" dirty="0"/>
              <a:t>Visualization of standardized data in </a:t>
            </a:r>
            <a:r>
              <a:rPr lang="en-US" dirty="0" smtClean="0"/>
              <a:t>R</a:t>
            </a:r>
          </a:p>
          <a:p>
            <a:pPr fontAlgn="base"/>
            <a:endParaRPr lang="en-US" dirty="0"/>
          </a:p>
          <a:p>
            <a:pPr marL="0" indent="0" fontAlgn="base">
              <a:buNone/>
            </a:pPr>
            <a:endParaRPr lang="en-US" dirty="0"/>
          </a:p>
          <a:p>
            <a:endParaRPr lang="en-US" dirty="0"/>
          </a:p>
        </p:txBody>
      </p:sp>
    </p:spTree>
    <p:extLst>
      <p:ext uri="{BB962C8B-B14F-4D97-AF65-F5344CB8AC3E}">
        <p14:creationId xmlns:p14="http://schemas.microsoft.com/office/powerpoint/2010/main" val="3232969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05107" y="322950"/>
            <a:ext cx="11075616" cy="6195838"/>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25</a:t>
            </a:fld>
            <a:endParaRPr lang="en-US"/>
          </a:p>
        </p:txBody>
      </p:sp>
    </p:spTree>
    <p:extLst>
      <p:ext uri="{BB962C8B-B14F-4D97-AF65-F5344CB8AC3E}">
        <p14:creationId xmlns:p14="http://schemas.microsoft.com/office/powerpoint/2010/main" val="2043061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973"/>
            <a:ext cx="10515600" cy="1325563"/>
          </a:xfrm>
        </p:spPr>
        <p:txBody>
          <a:bodyPr/>
          <a:lstStyle/>
          <a:p>
            <a:r>
              <a:rPr lang="en-US" dirty="0" smtClean="0"/>
              <a:t>Random Variables</a:t>
            </a:r>
            <a:endParaRPr lang="en-US" dirty="0"/>
          </a:p>
        </p:txBody>
      </p:sp>
      <p:sp>
        <p:nvSpPr>
          <p:cNvPr id="3" name="Content Placeholder 2"/>
          <p:cNvSpPr>
            <a:spLocks noGrp="1"/>
          </p:cNvSpPr>
          <p:nvPr>
            <p:ph idx="1"/>
          </p:nvPr>
        </p:nvSpPr>
        <p:spPr>
          <a:xfrm>
            <a:off x="838200" y="1481328"/>
            <a:ext cx="10515600" cy="4695635"/>
          </a:xfrm>
        </p:spPr>
        <p:txBody>
          <a:bodyPr>
            <a:normAutofit lnSpcReduction="10000"/>
          </a:bodyPr>
          <a:lstStyle/>
          <a:p>
            <a:pPr marL="0" indent="0" fontAlgn="base">
              <a:buNone/>
            </a:pPr>
            <a:r>
              <a:rPr lang="en-US" sz="2400" dirty="0" smtClean="0"/>
              <a:t>1. Generate </a:t>
            </a:r>
            <a:r>
              <a:rPr lang="en-US" sz="2400" dirty="0"/>
              <a:t>random numbers from uniform </a:t>
            </a:r>
            <a:r>
              <a:rPr lang="en-US" sz="2400" dirty="0" smtClean="0"/>
              <a:t>distribution</a:t>
            </a:r>
          </a:p>
          <a:p>
            <a:pPr marL="0" indent="0" fontAlgn="base">
              <a:buNone/>
            </a:pPr>
            <a:r>
              <a:rPr lang="en-US" sz="2400" b="1" dirty="0" smtClean="0"/>
              <a:t>			</a:t>
            </a:r>
            <a:r>
              <a:rPr lang="en-US" sz="2400" b="1" dirty="0" err="1" smtClean="0"/>
              <a:t>runif</a:t>
            </a:r>
            <a:r>
              <a:rPr lang="en-US" sz="2400" dirty="0" smtClean="0"/>
              <a:t>(n, </a:t>
            </a:r>
            <a:r>
              <a:rPr lang="en-US" sz="2400" dirty="0"/>
              <a:t>min=a, </a:t>
            </a:r>
            <a:r>
              <a:rPr lang="en-US" sz="2400" dirty="0" smtClean="0"/>
              <a:t>max=b)</a:t>
            </a:r>
          </a:p>
          <a:p>
            <a:pPr marL="0" indent="0" fontAlgn="base">
              <a:buNone/>
            </a:pPr>
            <a:endParaRPr lang="en-US" sz="2400" dirty="0" smtClean="0"/>
          </a:p>
          <a:p>
            <a:pPr marL="0" indent="0" fontAlgn="base">
              <a:buNone/>
            </a:pPr>
            <a:r>
              <a:rPr lang="en-US" sz="2400" dirty="0" smtClean="0"/>
              <a:t>2. Generate </a:t>
            </a:r>
            <a:r>
              <a:rPr lang="en-US" sz="2400" dirty="0"/>
              <a:t>random numbers from normal </a:t>
            </a:r>
            <a:r>
              <a:rPr lang="en-US" sz="2400" dirty="0" smtClean="0"/>
              <a:t>distribution</a:t>
            </a:r>
          </a:p>
          <a:p>
            <a:pPr marL="0" indent="0" fontAlgn="base">
              <a:buNone/>
            </a:pPr>
            <a:r>
              <a:rPr lang="en-US" sz="2400" b="1" dirty="0" smtClean="0"/>
              <a:t>			</a:t>
            </a:r>
            <a:r>
              <a:rPr lang="en-US" sz="2400" b="1" dirty="0" err="1" smtClean="0"/>
              <a:t>rnorm</a:t>
            </a:r>
            <a:r>
              <a:rPr lang="en-US" sz="2400" dirty="0" smtClean="0"/>
              <a:t>(n</a:t>
            </a:r>
            <a:r>
              <a:rPr lang="en-US" sz="2400" dirty="0"/>
              <a:t>, mean=a, </a:t>
            </a:r>
            <a:r>
              <a:rPr lang="en-US" sz="2400" dirty="0" err="1"/>
              <a:t>sd</a:t>
            </a:r>
            <a:r>
              <a:rPr lang="en-US" sz="2400" dirty="0"/>
              <a:t>=b</a:t>
            </a:r>
            <a:r>
              <a:rPr lang="en-US" sz="2400" dirty="0" smtClean="0"/>
              <a:t>)</a:t>
            </a:r>
          </a:p>
          <a:p>
            <a:pPr marL="0" indent="0" fontAlgn="base">
              <a:buNone/>
            </a:pPr>
            <a:endParaRPr lang="en-US" sz="2400" dirty="0"/>
          </a:p>
          <a:p>
            <a:pPr marL="0" indent="0" fontAlgn="base">
              <a:buNone/>
            </a:pPr>
            <a:r>
              <a:rPr lang="en-US" sz="2400" dirty="0" smtClean="0"/>
              <a:t>3. Generate </a:t>
            </a:r>
            <a:r>
              <a:rPr lang="en-US" sz="2400" dirty="0"/>
              <a:t>random numbers from binomial </a:t>
            </a:r>
            <a:r>
              <a:rPr lang="en-US" sz="2400" dirty="0" smtClean="0"/>
              <a:t>distribution</a:t>
            </a:r>
          </a:p>
          <a:p>
            <a:pPr marL="0" indent="0" fontAlgn="base">
              <a:buNone/>
            </a:pPr>
            <a:r>
              <a:rPr lang="en-US" sz="2400" b="1" dirty="0" smtClean="0"/>
              <a:t>             </a:t>
            </a:r>
            <a:r>
              <a:rPr lang="en-US" sz="2400" b="1" dirty="0" err="1" smtClean="0"/>
              <a:t>rbinom</a:t>
            </a:r>
            <a:r>
              <a:rPr lang="en-US" sz="2400" dirty="0" smtClean="0"/>
              <a:t> </a:t>
            </a:r>
            <a:r>
              <a:rPr lang="en-US" sz="2400" dirty="0"/>
              <a:t>(# observations, # trails/observation, probability of success </a:t>
            </a:r>
            <a:r>
              <a:rPr lang="en-US" sz="2400" dirty="0" smtClean="0"/>
              <a:t>)</a:t>
            </a:r>
          </a:p>
          <a:p>
            <a:pPr marL="0" indent="0" fontAlgn="base">
              <a:buNone/>
            </a:pPr>
            <a:endParaRPr lang="en-US" sz="2400" dirty="0" smtClean="0"/>
          </a:p>
          <a:p>
            <a:pPr marL="0" indent="0" fontAlgn="base">
              <a:buNone/>
            </a:pPr>
            <a:r>
              <a:rPr lang="it-IT" sz="2400" dirty="0" smtClean="0"/>
              <a:t>4. </a:t>
            </a:r>
            <a:r>
              <a:rPr lang="en-US" sz="2400" dirty="0" smtClean="0"/>
              <a:t>Generate </a:t>
            </a:r>
            <a:r>
              <a:rPr lang="en-US" sz="2400" dirty="0"/>
              <a:t>random numbers </a:t>
            </a:r>
            <a:r>
              <a:rPr lang="en-US" sz="2400" dirty="0" smtClean="0"/>
              <a:t>from </a:t>
            </a:r>
            <a:r>
              <a:rPr lang="it-IT" sz="2400" dirty="0" smtClean="0"/>
              <a:t>bernoulli distribution</a:t>
            </a:r>
            <a:endParaRPr lang="it-IT" sz="2400" dirty="0"/>
          </a:p>
          <a:p>
            <a:pPr marL="0" indent="0" fontAlgn="base">
              <a:buNone/>
            </a:pPr>
            <a:r>
              <a:rPr lang="it-IT" sz="2400" dirty="0" smtClean="0"/>
              <a:t>			</a:t>
            </a:r>
            <a:r>
              <a:rPr lang="it-IT" sz="2400" b="1" dirty="0" smtClean="0"/>
              <a:t>rbinom</a:t>
            </a:r>
            <a:r>
              <a:rPr lang="it-IT" sz="2400" dirty="0" smtClean="0"/>
              <a:t>(10</a:t>
            </a:r>
            <a:r>
              <a:rPr lang="it-IT" sz="2400" dirty="0"/>
              <a:t>, 1,.5)</a:t>
            </a:r>
            <a:endParaRPr lang="en-US" sz="2400" dirty="0"/>
          </a:p>
          <a:p>
            <a:endParaRPr lang="en-US" dirty="0"/>
          </a:p>
        </p:txBody>
      </p:sp>
    </p:spTree>
    <p:extLst>
      <p:ext uri="{BB962C8B-B14F-4D97-AF65-F5344CB8AC3E}">
        <p14:creationId xmlns:p14="http://schemas.microsoft.com/office/powerpoint/2010/main" val="251730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t>Standard </a:t>
            </a:r>
            <a:r>
              <a:rPr lang="en-US" sz="4900" dirty="0"/>
              <a:t>probability density function for the binomial </a:t>
            </a:r>
            <a:r>
              <a:rPr lang="en-US" sz="4900" dirty="0"/>
              <a:t>distribution:</a:t>
            </a:r>
            <a:r>
              <a:rPr lang="en-US" b="1" dirty="0"/>
              <a:t/>
            </a:r>
            <a:br>
              <a:rPr lang="en-US" b="1" dirty="0"/>
            </a:br>
            <a:endParaRPr lang="en-US" dirty="0"/>
          </a:p>
        </p:txBody>
      </p:sp>
      <p:sp>
        <p:nvSpPr>
          <p:cNvPr id="3" name="Content Placeholder 2"/>
          <p:cNvSpPr>
            <a:spLocks noGrp="1"/>
          </p:cNvSpPr>
          <p:nvPr>
            <p:ph idx="1"/>
          </p:nvPr>
        </p:nvSpPr>
        <p:spPr/>
        <p:txBody>
          <a:bodyPr/>
          <a:lstStyle/>
          <a:p>
            <a:pPr marL="0" indent="0">
              <a:buNone/>
            </a:pPr>
            <a:r>
              <a:rPr lang="en-US" sz="2400" dirty="0" smtClean="0"/>
              <a:t>#If </a:t>
            </a:r>
            <a:r>
              <a:rPr lang="en-US" sz="2400" dirty="0"/>
              <a:t>we flip a fair coin 10 times, what is the probability of getting exactly 5 heads</a:t>
            </a:r>
            <a:r>
              <a:rPr lang="en-US" sz="2400" dirty="0" smtClean="0"/>
              <a:t>? (a fair </a:t>
            </a:r>
            <a:r>
              <a:rPr lang="en-US" sz="2400" dirty="0"/>
              <a:t>coin (p(head)=.5</a:t>
            </a:r>
            <a:r>
              <a:rPr lang="en-US" sz="2400" dirty="0" smtClean="0"/>
              <a:t>))</a:t>
            </a:r>
            <a:endParaRPr lang="en-US" sz="2400" dirty="0"/>
          </a:p>
          <a:p>
            <a:pPr marL="0" indent="0">
              <a:buNone/>
            </a:pPr>
            <a:r>
              <a:rPr lang="en-US" sz="2400" dirty="0" smtClean="0"/>
              <a:t>&gt;</a:t>
            </a:r>
            <a:r>
              <a:rPr lang="en-US" sz="2400" b="1" dirty="0" smtClean="0"/>
              <a:t> </a:t>
            </a:r>
            <a:r>
              <a:rPr lang="en-US" sz="2400" b="1" dirty="0" err="1" smtClean="0"/>
              <a:t>Dbinom</a:t>
            </a:r>
            <a:r>
              <a:rPr lang="en-US" sz="2400" dirty="0" smtClean="0"/>
              <a:t>(5</a:t>
            </a:r>
            <a:r>
              <a:rPr lang="en-US" sz="2400" dirty="0"/>
              <a:t>, size=10, </a:t>
            </a:r>
            <a:r>
              <a:rPr lang="en-US" sz="2400" dirty="0" err="1"/>
              <a:t>prob</a:t>
            </a:r>
            <a:r>
              <a:rPr lang="en-US" sz="2400" dirty="0"/>
              <a:t>=0.5</a:t>
            </a:r>
            <a:r>
              <a:rPr lang="en-US" sz="2400" dirty="0" smtClean="0"/>
              <a:t>) #</a:t>
            </a:r>
            <a:r>
              <a:rPr lang="en-US" sz="2400" dirty="0"/>
              <a:t>calculate binomial </a:t>
            </a:r>
            <a:r>
              <a:rPr lang="en-US" sz="2400" dirty="0" smtClean="0"/>
              <a:t>probability</a:t>
            </a:r>
          </a:p>
          <a:p>
            <a:pPr>
              <a:buFont typeface="Wingdings" panose="05000000000000000000" pitchFamily="2" charset="2"/>
              <a:buChar char="Ø"/>
            </a:pPr>
            <a:endParaRPr lang="en-US" sz="2400" dirty="0"/>
          </a:p>
          <a:p>
            <a:pPr marL="0" indent="0">
              <a:buNone/>
            </a:pPr>
            <a:r>
              <a:rPr lang="en-US" sz="2400" dirty="0" smtClean="0"/>
              <a:t># cumulative </a:t>
            </a:r>
            <a:r>
              <a:rPr lang="en-US" sz="2400" dirty="0"/>
              <a:t>probability of getting X </a:t>
            </a:r>
            <a:r>
              <a:rPr lang="en-US" sz="2400" dirty="0" smtClean="0"/>
              <a:t>successes</a:t>
            </a:r>
          </a:p>
          <a:p>
            <a:pPr marL="0" indent="0">
              <a:buNone/>
            </a:pPr>
            <a:r>
              <a:rPr lang="en-US" sz="2400" dirty="0"/>
              <a:t># If we flip a fair coin 10 times, what is the probability of getting 5 or less </a:t>
            </a:r>
            <a:r>
              <a:rPr lang="en-US" sz="2400" dirty="0" smtClean="0"/>
              <a:t>heads?</a:t>
            </a:r>
          </a:p>
          <a:p>
            <a:pPr marL="0" indent="0">
              <a:buNone/>
            </a:pPr>
            <a:r>
              <a:rPr lang="en-US" sz="2400" b="1" dirty="0" smtClean="0"/>
              <a:t>&gt; </a:t>
            </a:r>
            <a:r>
              <a:rPr lang="en-US" sz="2400" b="1" dirty="0" err="1" smtClean="0"/>
              <a:t>Pbinom</a:t>
            </a:r>
            <a:r>
              <a:rPr lang="en-US" sz="2400" b="1" dirty="0" smtClean="0"/>
              <a:t>(</a:t>
            </a:r>
            <a:r>
              <a:rPr lang="en-US" sz="2400" dirty="0" smtClean="0"/>
              <a:t>5,10,0.5)</a:t>
            </a:r>
          </a:p>
          <a:p>
            <a:pPr marL="0" indent="0">
              <a:buNone/>
            </a:pPr>
            <a:r>
              <a:rPr lang="en-US" sz="2400" dirty="0" smtClean="0"/>
              <a:t> </a:t>
            </a:r>
          </a:p>
          <a:p>
            <a:pPr marL="0" indent="0">
              <a:buNone/>
            </a:pPr>
            <a:r>
              <a:rPr lang="en-US" sz="2400" b="1" dirty="0" smtClean="0"/>
              <a:t>There is a difference between </a:t>
            </a:r>
            <a:r>
              <a:rPr lang="en-US" sz="2400" b="1" dirty="0" err="1" smtClean="0"/>
              <a:t>pbinom</a:t>
            </a:r>
            <a:r>
              <a:rPr lang="en-US" sz="2400" b="1" dirty="0" smtClean="0"/>
              <a:t> and </a:t>
            </a:r>
            <a:r>
              <a:rPr lang="en-US" sz="2400" b="1" dirty="0" err="1" smtClean="0"/>
              <a:t>dbinom</a:t>
            </a:r>
            <a:r>
              <a:rPr lang="en-US" sz="2400" b="1" dirty="0" smtClean="0"/>
              <a:t>!!</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14181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a:t>
            </a:r>
            <a:r>
              <a:rPr lang="en-US" dirty="0" smtClean="0"/>
              <a:t>pie chart</a:t>
            </a:r>
            <a:endParaRPr lang="en-US" dirty="0"/>
          </a:p>
        </p:txBody>
      </p:sp>
      <p:sp>
        <p:nvSpPr>
          <p:cNvPr id="3" name="Content Placeholder 2"/>
          <p:cNvSpPr>
            <a:spLocks noGrp="1"/>
          </p:cNvSpPr>
          <p:nvPr>
            <p:ph idx="1"/>
          </p:nvPr>
        </p:nvSpPr>
        <p:spPr>
          <a:xfrm>
            <a:off x="838200" y="1825625"/>
            <a:ext cx="10610088" cy="4351338"/>
          </a:xfrm>
        </p:spPr>
        <p:txBody>
          <a:bodyPr>
            <a:normAutofit/>
          </a:bodyPr>
          <a:lstStyle/>
          <a:p>
            <a:r>
              <a:rPr lang="en-US" sz="2400" dirty="0"/>
              <a:t>graphically depicting groups of numerical data through their </a:t>
            </a:r>
            <a:r>
              <a:rPr lang="en-US" sz="2400" dirty="0" smtClean="0"/>
              <a:t>quartiles</a:t>
            </a:r>
            <a:endParaRPr lang="en-US" sz="2400" dirty="0"/>
          </a:p>
        </p:txBody>
      </p:sp>
      <p:sp>
        <p:nvSpPr>
          <p:cNvPr id="4" name="Rectangle 3"/>
          <p:cNvSpPr/>
          <p:nvPr/>
        </p:nvSpPr>
        <p:spPr>
          <a:xfrm>
            <a:off x="1054608" y="2440496"/>
            <a:ext cx="10594848" cy="3323987"/>
          </a:xfrm>
          <a:prstGeom prst="rect">
            <a:avLst/>
          </a:prstGeom>
        </p:spPr>
        <p:txBody>
          <a:bodyPr wrap="square">
            <a:spAutoFit/>
          </a:bodyPr>
          <a:lstStyle/>
          <a:p>
            <a:r>
              <a:rPr lang="en-US" sz="2400" dirty="0"/>
              <a:t>The basic syntax to create a </a:t>
            </a:r>
            <a:r>
              <a:rPr lang="en-US" sz="2400" dirty="0" smtClean="0"/>
              <a:t>pie chart </a:t>
            </a:r>
            <a:r>
              <a:rPr lang="en-US" sz="2400" dirty="0"/>
              <a:t>in </a:t>
            </a:r>
            <a:r>
              <a:rPr lang="en-US" sz="2400" dirty="0" smtClean="0"/>
              <a:t>R:</a:t>
            </a:r>
            <a:endParaRPr lang="en-US" sz="2400" dirty="0"/>
          </a:p>
          <a:p>
            <a:endParaRPr lang="en-US" sz="2400" dirty="0"/>
          </a:p>
          <a:p>
            <a:r>
              <a:rPr lang="fr-FR" sz="2400" dirty="0"/>
              <a:t>pie(x, labels, radius, main, col, </a:t>
            </a:r>
            <a:r>
              <a:rPr lang="fr-FR" sz="2400" dirty="0" err="1"/>
              <a:t>clockwise</a:t>
            </a:r>
            <a:r>
              <a:rPr lang="fr-FR" sz="2400" dirty="0" smtClean="0"/>
              <a:t>)</a:t>
            </a:r>
          </a:p>
          <a:p>
            <a:endParaRPr lang="fr-FR" sz="2400" dirty="0"/>
          </a:p>
          <a:p>
            <a:r>
              <a:rPr lang="en-US" sz="2400" dirty="0"/>
              <a:t># Create data for the graph.</a:t>
            </a:r>
          </a:p>
          <a:p>
            <a:r>
              <a:rPr lang="en-US" sz="2400" dirty="0"/>
              <a:t>x &lt;- c(21, 62, 10, 53)</a:t>
            </a:r>
          </a:p>
          <a:p>
            <a:r>
              <a:rPr lang="en-US" sz="2400" dirty="0"/>
              <a:t>labels &lt;- c("London", "New York", "Singapore", "Mumbai</a:t>
            </a:r>
            <a:r>
              <a:rPr lang="en-US" sz="2400" dirty="0" smtClean="0"/>
              <a:t>")</a:t>
            </a:r>
          </a:p>
          <a:p>
            <a:r>
              <a:rPr lang="en-US" sz="2400" dirty="0"/>
              <a:t>p</a:t>
            </a:r>
            <a:r>
              <a:rPr lang="en-US" sz="2400" dirty="0" smtClean="0"/>
              <a:t>ie(</a:t>
            </a:r>
            <a:r>
              <a:rPr lang="en-US" sz="2400" dirty="0" err="1" smtClean="0"/>
              <a:t>x,labels</a:t>
            </a:r>
            <a:r>
              <a:rPr lang="en-US" sz="2400" dirty="0" smtClean="0"/>
              <a:t>)</a:t>
            </a:r>
            <a:endParaRPr lang="en-US" sz="2400" dirty="0"/>
          </a:p>
          <a:p>
            <a:r>
              <a:rPr lang="en-US" dirty="0" smtClean="0"/>
              <a:t>.</a:t>
            </a:r>
            <a:endParaRPr lang="en-US" dirty="0"/>
          </a:p>
        </p:txBody>
      </p:sp>
      <p:pic>
        <p:nvPicPr>
          <p:cNvPr id="7" name="Picture 6"/>
          <p:cNvPicPr>
            <a:picLocks noChangeAspect="1"/>
          </p:cNvPicPr>
          <p:nvPr/>
        </p:nvPicPr>
        <p:blipFill>
          <a:blip r:embed="rId3"/>
          <a:stretch>
            <a:fillRect/>
          </a:stretch>
        </p:blipFill>
        <p:spPr>
          <a:xfrm>
            <a:off x="8501824" y="2749627"/>
            <a:ext cx="3504529" cy="3427336"/>
          </a:xfrm>
          <a:prstGeom prst="rect">
            <a:avLst/>
          </a:prstGeom>
        </p:spPr>
      </p:pic>
    </p:spTree>
    <p:extLst>
      <p:ext uri="{BB962C8B-B14F-4D97-AF65-F5344CB8AC3E}">
        <p14:creationId xmlns:p14="http://schemas.microsoft.com/office/powerpoint/2010/main" val="227019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boxplot</a:t>
            </a:r>
            <a:endParaRPr lang="en-US" dirty="0"/>
          </a:p>
        </p:txBody>
      </p:sp>
      <p:sp>
        <p:nvSpPr>
          <p:cNvPr id="3" name="Content Placeholder 2"/>
          <p:cNvSpPr>
            <a:spLocks noGrp="1"/>
          </p:cNvSpPr>
          <p:nvPr>
            <p:ph idx="1"/>
          </p:nvPr>
        </p:nvSpPr>
        <p:spPr>
          <a:xfrm>
            <a:off x="838200" y="1825625"/>
            <a:ext cx="10610088" cy="4351338"/>
          </a:xfrm>
        </p:spPr>
        <p:txBody>
          <a:bodyPr>
            <a:normAutofit/>
          </a:bodyPr>
          <a:lstStyle/>
          <a:p>
            <a:r>
              <a:rPr lang="en-US" sz="2400" dirty="0"/>
              <a:t>graphically depicting groups of numerical data through their </a:t>
            </a:r>
            <a:r>
              <a:rPr lang="en-US" sz="2400" dirty="0" smtClean="0"/>
              <a:t>quartiles</a:t>
            </a:r>
            <a:endParaRPr lang="en-US" sz="2400" dirty="0"/>
          </a:p>
        </p:txBody>
      </p:sp>
      <p:sp>
        <p:nvSpPr>
          <p:cNvPr id="4" name="Rectangle 3"/>
          <p:cNvSpPr/>
          <p:nvPr/>
        </p:nvSpPr>
        <p:spPr>
          <a:xfrm>
            <a:off x="853440" y="2440496"/>
            <a:ext cx="10594848" cy="3600986"/>
          </a:xfrm>
          <a:prstGeom prst="rect">
            <a:avLst/>
          </a:prstGeom>
        </p:spPr>
        <p:txBody>
          <a:bodyPr wrap="square">
            <a:spAutoFit/>
          </a:bodyPr>
          <a:lstStyle/>
          <a:p>
            <a:r>
              <a:rPr lang="en-US" sz="2400" dirty="0"/>
              <a:t>The basic syntax to create a boxplot in </a:t>
            </a:r>
            <a:r>
              <a:rPr lang="en-US" sz="2400" dirty="0" smtClean="0"/>
              <a:t>R:</a:t>
            </a:r>
            <a:endParaRPr lang="en-US" sz="2400" dirty="0"/>
          </a:p>
          <a:p>
            <a:endParaRPr lang="en-US" sz="2400" dirty="0"/>
          </a:p>
          <a:p>
            <a:r>
              <a:rPr lang="en-US" sz="2400" dirty="0"/>
              <a:t>boxplot(x, data, notch, </a:t>
            </a:r>
            <a:r>
              <a:rPr lang="en-US" sz="2400" dirty="0" err="1"/>
              <a:t>varwidth</a:t>
            </a:r>
            <a:r>
              <a:rPr lang="en-US" sz="2400" dirty="0"/>
              <a:t>, names, </a:t>
            </a:r>
            <a:r>
              <a:rPr lang="en-US" sz="2400" dirty="0" smtClean="0"/>
              <a:t>main)</a:t>
            </a:r>
          </a:p>
          <a:p>
            <a:endParaRPr lang="en-US" sz="2400" dirty="0"/>
          </a:p>
          <a:p>
            <a:r>
              <a:rPr lang="en-US" sz="2400" dirty="0" smtClean="0"/>
              <a:t>#Use the default “cars” dataset</a:t>
            </a:r>
          </a:p>
          <a:p>
            <a:r>
              <a:rPr lang="en-US" sz="2400" dirty="0"/>
              <a:t>#</a:t>
            </a:r>
            <a:r>
              <a:rPr lang="en-US" sz="2400" dirty="0" smtClean="0"/>
              <a:t>Plot </a:t>
            </a:r>
            <a:r>
              <a:rPr lang="en-US" sz="2400" dirty="0"/>
              <a:t>the chart.</a:t>
            </a:r>
          </a:p>
          <a:p>
            <a:r>
              <a:rPr lang="en-US" sz="2400" dirty="0"/>
              <a:t>boxplot(mpg ~ </a:t>
            </a:r>
            <a:r>
              <a:rPr lang="en-US" sz="2400" dirty="0" err="1"/>
              <a:t>cyl</a:t>
            </a:r>
            <a:r>
              <a:rPr lang="en-US" sz="2400" dirty="0"/>
              <a:t>, data = </a:t>
            </a:r>
            <a:r>
              <a:rPr lang="en-US" sz="2400" dirty="0" err="1"/>
              <a:t>mtcars</a:t>
            </a:r>
            <a:r>
              <a:rPr lang="en-US" sz="2400" dirty="0"/>
              <a:t>, </a:t>
            </a:r>
            <a:r>
              <a:rPr lang="en-US" sz="2400" dirty="0" err="1"/>
              <a:t>xlab</a:t>
            </a:r>
            <a:r>
              <a:rPr lang="en-US" sz="2400" dirty="0"/>
              <a:t> = "Number of Cylinders",</a:t>
            </a:r>
          </a:p>
          <a:p>
            <a:r>
              <a:rPr lang="en-US" sz="2400" dirty="0"/>
              <a:t>   </a:t>
            </a:r>
            <a:r>
              <a:rPr lang="en-US" sz="2400" dirty="0" err="1"/>
              <a:t>ylab</a:t>
            </a:r>
            <a:r>
              <a:rPr lang="en-US" sz="2400" dirty="0"/>
              <a:t> = "Miles Per Gallon", main = "Mileage Data")</a:t>
            </a:r>
          </a:p>
          <a:p>
            <a:endParaRPr lang="en-US" dirty="0"/>
          </a:p>
          <a:p>
            <a:r>
              <a:rPr lang="en-US" dirty="0" smtClean="0"/>
              <a:t>.</a:t>
            </a:r>
            <a:endParaRPr lang="en-US" dirty="0"/>
          </a:p>
        </p:txBody>
      </p:sp>
      <p:pic>
        <p:nvPicPr>
          <p:cNvPr id="5" name="Picture 4"/>
          <p:cNvPicPr>
            <a:picLocks noChangeAspect="1"/>
          </p:cNvPicPr>
          <p:nvPr/>
        </p:nvPicPr>
        <p:blipFill>
          <a:blip r:embed="rId3"/>
          <a:stretch>
            <a:fillRect/>
          </a:stretch>
        </p:blipFill>
        <p:spPr>
          <a:xfrm>
            <a:off x="8817358" y="2440496"/>
            <a:ext cx="3375240" cy="3100768"/>
          </a:xfrm>
          <a:prstGeom prst="rect">
            <a:avLst/>
          </a:prstGeom>
        </p:spPr>
      </p:pic>
    </p:spTree>
    <p:extLst>
      <p:ext uri="{BB962C8B-B14F-4D97-AF65-F5344CB8AC3E}">
        <p14:creationId xmlns:p14="http://schemas.microsoft.com/office/powerpoint/2010/main" val="375584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492994"/>
            <a:ext cx="11515877" cy="750756"/>
          </a:xfrm>
        </p:spPr>
        <p:txBody>
          <a:bodyPr>
            <a:normAutofit/>
          </a:bodyPr>
          <a:lstStyle/>
          <a:p>
            <a:r>
              <a:rPr lang="en-US" sz="4400" dirty="0">
                <a:solidFill>
                  <a:srgbClr val="1E4F7C"/>
                </a:solidFill>
              </a:rPr>
              <a:t>About </a:t>
            </a:r>
            <a:r>
              <a:rPr lang="en-US" sz="4400" dirty="0" err="1">
                <a:solidFill>
                  <a:srgbClr val="1E4F7C"/>
                </a:solidFill>
              </a:rPr>
              <a:t>BeVera</a:t>
            </a:r>
            <a:endParaRPr lang="en-US" sz="4400" dirty="0">
              <a:solidFill>
                <a:srgbClr val="1E4F7C"/>
              </a:solidFill>
            </a:endParaRPr>
          </a:p>
        </p:txBody>
      </p:sp>
      <p:sp>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522325" y="1284782"/>
            <a:ext cx="11522284" cy="5121329"/>
          </a:xfrm>
        </p:spPr>
        <p:txBody>
          <a:bodyPr>
            <a:normAutofit/>
          </a:bodyPr>
          <a:lstStyle/>
          <a:p>
            <a:r>
              <a:rPr lang="en-US" sz="2400" dirty="0"/>
              <a:t>Founded in 2013</a:t>
            </a:r>
          </a:p>
          <a:p>
            <a:r>
              <a:rPr lang="en-US" sz="2400" dirty="0"/>
              <a:t>HQ in Metro Atlanta</a:t>
            </a:r>
          </a:p>
          <a:p>
            <a:r>
              <a:rPr lang="en-US" sz="2400" dirty="0"/>
              <a:t>Veteran-Owned Small Business</a:t>
            </a:r>
          </a:p>
          <a:p>
            <a:r>
              <a:rPr lang="en-US" sz="2400" dirty="0"/>
              <a:t>Data Science Training and Consulting</a:t>
            </a:r>
          </a:p>
          <a:p>
            <a:r>
              <a:rPr lang="en-US" sz="2400" dirty="0"/>
              <a:t>Technical Staffing</a:t>
            </a:r>
          </a:p>
          <a:p>
            <a:r>
              <a:rPr lang="en-US" sz="2400" dirty="0"/>
              <a:t>Dedicated to making Data Science understandable and usable at every level of the organization</a:t>
            </a:r>
          </a:p>
          <a:p>
            <a:r>
              <a:rPr lang="en-US" sz="2400" dirty="0"/>
              <a:t>Helping our customers become self-sufficient </a:t>
            </a:r>
          </a:p>
          <a:p>
            <a:endParaRPr lang="en-US" sz="2400" dirty="0"/>
          </a:p>
          <a:p>
            <a:endParaRPr lang="en-US" sz="2400" dirty="0"/>
          </a:p>
        </p:txBody>
      </p:sp>
      <p:pic>
        <p:nvPicPr>
          <p:cNvPr id="6" name="Picture 5">
            <a:extLst>
              <a:ext uri="{FF2B5EF4-FFF2-40B4-BE49-F238E27FC236}">
                <a16:creationId xmlns:a16="http://schemas.microsoft.com/office/drawing/2014/main" id="{1A2D1747-23FB-4C4E-BE2A-CAE619762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4479" y="418057"/>
            <a:ext cx="2855586" cy="1262507"/>
          </a:xfrm>
          <a:prstGeom prst="rect">
            <a:avLst/>
          </a:prstGeom>
        </p:spPr>
      </p:pic>
      <p:sp>
        <p:nvSpPr>
          <p:cNvPr id="5" name="Slide Number Placeholder 4"/>
          <p:cNvSpPr>
            <a:spLocks noGrp="1"/>
          </p:cNvSpPr>
          <p:nvPr>
            <p:ph type="sldNum" sz="quarter" idx="12"/>
          </p:nvPr>
        </p:nvSpPr>
        <p:spPr/>
        <p:txBody>
          <a:bodyPr/>
          <a:lstStyle/>
          <a:p>
            <a:fld id="{29DCDE09-3148-441E-8814-5509F764CBF1}" type="slidenum">
              <a:rPr lang="en-US" smtClean="0"/>
              <a:t>3</a:t>
            </a:fld>
            <a:endParaRPr lang="en-US"/>
          </a:p>
        </p:txBody>
      </p:sp>
    </p:spTree>
    <p:extLst>
      <p:ext uri="{BB962C8B-B14F-4D97-AF65-F5344CB8AC3E}">
        <p14:creationId xmlns:p14="http://schemas.microsoft.com/office/powerpoint/2010/main" val="2048204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histogram</a:t>
            </a:r>
            <a:endParaRPr lang="en-US" dirty="0"/>
          </a:p>
        </p:txBody>
      </p:sp>
      <p:sp>
        <p:nvSpPr>
          <p:cNvPr id="3" name="Content Placeholder 2"/>
          <p:cNvSpPr>
            <a:spLocks noGrp="1"/>
          </p:cNvSpPr>
          <p:nvPr>
            <p:ph idx="1"/>
          </p:nvPr>
        </p:nvSpPr>
        <p:spPr/>
        <p:txBody>
          <a:bodyPr/>
          <a:lstStyle/>
          <a:p>
            <a:r>
              <a:rPr lang="en-US" dirty="0"/>
              <a:t>Histograms show the number of observations that fall within specified divisions (i.e., bins).</a:t>
            </a:r>
          </a:p>
        </p:txBody>
      </p:sp>
      <p:sp>
        <p:nvSpPr>
          <p:cNvPr id="4" name="Rectangle 3"/>
          <p:cNvSpPr/>
          <p:nvPr/>
        </p:nvSpPr>
        <p:spPr>
          <a:xfrm>
            <a:off x="1072895" y="2875895"/>
            <a:ext cx="6813167" cy="3416320"/>
          </a:xfrm>
          <a:prstGeom prst="rect">
            <a:avLst/>
          </a:prstGeom>
        </p:spPr>
        <p:txBody>
          <a:bodyPr wrap="square">
            <a:spAutoFit/>
          </a:bodyPr>
          <a:lstStyle/>
          <a:p>
            <a:r>
              <a:rPr lang="en-US" sz="2400" dirty="0"/>
              <a:t>The basic syntax for creating a histogram using </a:t>
            </a:r>
            <a:r>
              <a:rPr lang="en-US" sz="2400" dirty="0" smtClean="0"/>
              <a:t>R:</a:t>
            </a:r>
            <a:endParaRPr lang="en-US" sz="2400" dirty="0"/>
          </a:p>
          <a:p>
            <a:endParaRPr lang="en-US" sz="2400" dirty="0"/>
          </a:p>
          <a:p>
            <a:r>
              <a:rPr lang="en-US" sz="2400" dirty="0" err="1"/>
              <a:t>hist</a:t>
            </a:r>
            <a:r>
              <a:rPr lang="en-US" sz="2400" dirty="0"/>
              <a:t>(</a:t>
            </a:r>
            <a:r>
              <a:rPr lang="en-US" sz="2400" dirty="0" err="1"/>
              <a:t>v,main,xlab,xlim,ylim,breaks,col,border</a:t>
            </a:r>
            <a:r>
              <a:rPr lang="en-US" sz="2400" dirty="0" smtClean="0"/>
              <a:t>)</a:t>
            </a:r>
          </a:p>
          <a:p>
            <a:endParaRPr lang="en-US" sz="2400" dirty="0"/>
          </a:p>
          <a:p>
            <a:r>
              <a:rPr lang="en-US" sz="2400" dirty="0"/>
              <a:t># Create data for the graph.</a:t>
            </a:r>
          </a:p>
          <a:p>
            <a:r>
              <a:rPr lang="en-US" sz="2400" dirty="0"/>
              <a:t>v &lt;-  c(9,13,21,8,36,22,12,41,31,33,19)</a:t>
            </a:r>
          </a:p>
          <a:p>
            <a:endParaRPr lang="en-US" sz="2400" dirty="0" smtClean="0"/>
          </a:p>
          <a:p>
            <a:r>
              <a:rPr lang="en-US" sz="2400" dirty="0" smtClean="0"/>
              <a:t># </a:t>
            </a:r>
            <a:r>
              <a:rPr lang="en-US" sz="2400" dirty="0"/>
              <a:t>Create the histogram.</a:t>
            </a:r>
          </a:p>
          <a:p>
            <a:r>
              <a:rPr lang="en-US" sz="2400" dirty="0" err="1"/>
              <a:t>hist</a:t>
            </a:r>
            <a:r>
              <a:rPr lang="en-US" sz="2400" dirty="0"/>
              <a:t>(</a:t>
            </a:r>
            <a:r>
              <a:rPr lang="en-US" sz="2400" dirty="0" err="1"/>
              <a:t>v,xlab</a:t>
            </a:r>
            <a:r>
              <a:rPr lang="en-US" sz="2400" dirty="0"/>
              <a:t> = "</a:t>
            </a:r>
            <a:r>
              <a:rPr lang="en-US" sz="2400" dirty="0" err="1"/>
              <a:t>Weight",col</a:t>
            </a:r>
            <a:r>
              <a:rPr lang="en-US" sz="2400" dirty="0"/>
              <a:t> = "</a:t>
            </a:r>
            <a:r>
              <a:rPr lang="en-US" sz="2400" dirty="0" err="1"/>
              <a:t>yellow",border</a:t>
            </a:r>
            <a:r>
              <a:rPr lang="en-US" sz="2400" dirty="0"/>
              <a:t> = "blue")</a:t>
            </a:r>
          </a:p>
        </p:txBody>
      </p:sp>
      <p:pic>
        <p:nvPicPr>
          <p:cNvPr id="6" name="Picture 5"/>
          <p:cNvPicPr>
            <a:picLocks noChangeAspect="1"/>
          </p:cNvPicPr>
          <p:nvPr/>
        </p:nvPicPr>
        <p:blipFill>
          <a:blip r:embed="rId3"/>
          <a:stretch>
            <a:fillRect/>
          </a:stretch>
        </p:blipFill>
        <p:spPr>
          <a:xfrm>
            <a:off x="7886063" y="2356583"/>
            <a:ext cx="3467737" cy="3641881"/>
          </a:xfrm>
          <a:prstGeom prst="rect">
            <a:avLst/>
          </a:prstGeom>
        </p:spPr>
      </p:pic>
    </p:spTree>
    <p:extLst>
      <p:ext uri="{BB962C8B-B14F-4D97-AF65-F5344CB8AC3E}">
        <p14:creationId xmlns:p14="http://schemas.microsoft.com/office/powerpoint/2010/main" val="1336549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a:t>
            </a:r>
            <a:r>
              <a:rPr lang="en-US" dirty="0" smtClean="0"/>
              <a:t>scatterplot</a:t>
            </a:r>
            <a:endParaRPr lang="en-US" dirty="0"/>
          </a:p>
        </p:txBody>
      </p:sp>
      <p:sp>
        <p:nvSpPr>
          <p:cNvPr id="3" name="Content Placeholder 2"/>
          <p:cNvSpPr>
            <a:spLocks noGrp="1"/>
          </p:cNvSpPr>
          <p:nvPr>
            <p:ph idx="1"/>
          </p:nvPr>
        </p:nvSpPr>
        <p:spPr/>
        <p:txBody>
          <a:bodyPr/>
          <a:lstStyle/>
          <a:p>
            <a:r>
              <a:rPr lang="en-US" dirty="0"/>
              <a:t>Scatterplots show many points plotted in the Cartesian plane. Each point represents the values of two variables. One variable is chosen in the horizontal axis and another in the vertical axis</a:t>
            </a:r>
            <a:r>
              <a:rPr lang="en-US" dirty="0" smtClean="0"/>
              <a:t>.</a:t>
            </a:r>
          </a:p>
          <a:p>
            <a:endParaRPr lang="en-US" dirty="0"/>
          </a:p>
          <a:p>
            <a:endParaRPr lang="en-US" dirty="0" smtClean="0"/>
          </a:p>
          <a:p>
            <a:pPr marL="0" indent="0">
              <a:buNone/>
            </a:pPr>
            <a:endParaRPr lang="en-US" dirty="0"/>
          </a:p>
        </p:txBody>
      </p:sp>
      <p:sp>
        <p:nvSpPr>
          <p:cNvPr id="4" name="Rectangle 3"/>
          <p:cNvSpPr/>
          <p:nvPr/>
        </p:nvSpPr>
        <p:spPr>
          <a:xfrm>
            <a:off x="1072895" y="3052151"/>
            <a:ext cx="7013450" cy="3785652"/>
          </a:xfrm>
          <a:prstGeom prst="rect">
            <a:avLst/>
          </a:prstGeom>
        </p:spPr>
        <p:txBody>
          <a:bodyPr wrap="square">
            <a:spAutoFit/>
          </a:bodyPr>
          <a:lstStyle/>
          <a:p>
            <a:r>
              <a:rPr lang="en-US" sz="2400" dirty="0"/>
              <a:t>The basic syntax for creating a </a:t>
            </a:r>
            <a:r>
              <a:rPr lang="en-US" sz="2400" dirty="0" smtClean="0"/>
              <a:t>scatterplot </a:t>
            </a:r>
            <a:r>
              <a:rPr lang="en-US" sz="2400" dirty="0"/>
              <a:t>using </a:t>
            </a:r>
            <a:r>
              <a:rPr lang="en-US" sz="2400" dirty="0" smtClean="0"/>
              <a:t>R:</a:t>
            </a:r>
            <a:endParaRPr lang="en-US" sz="2400" dirty="0"/>
          </a:p>
          <a:p>
            <a:r>
              <a:rPr lang="en-US" sz="2400" dirty="0" smtClean="0"/>
              <a:t>plot(x</a:t>
            </a:r>
            <a:r>
              <a:rPr lang="en-US" sz="2400" dirty="0"/>
              <a:t>, y, main, </a:t>
            </a:r>
            <a:r>
              <a:rPr lang="en-US" sz="2400" dirty="0" err="1"/>
              <a:t>xlab</a:t>
            </a:r>
            <a:r>
              <a:rPr lang="en-US" sz="2400" dirty="0"/>
              <a:t>, </a:t>
            </a:r>
            <a:r>
              <a:rPr lang="en-US" sz="2400" dirty="0" err="1"/>
              <a:t>ylab</a:t>
            </a:r>
            <a:r>
              <a:rPr lang="en-US" sz="2400" dirty="0"/>
              <a:t>, </a:t>
            </a:r>
            <a:r>
              <a:rPr lang="en-US" sz="2400" dirty="0" err="1"/>
              <a:t>xlim</a:t>
            </a:r>
            <a:r>
              <a:rPr lang="en-US" sz="2400" dirty="0"/>
              <a:t>, </a:t>
            </a:r>
            <a:r>
              <a:rPr lang="en-US" sz="2400" dirty="0" err="1"/>
              <a:t>ylim</a:t>
            </a:r>
            <a:r>
              <a:rPr lang="en-US" sz="2400" dirty="0"/>
              <a:t>, axes</a:t>
            </a:r>
            <a:r>
              <a:rPr lang="en-US" sz="2400" dirty="0" smtClean="0"/>
              <a:t>)</a:t>
            </a:r>
          </a:p>
          <a:p>
            <a:endParaRPr lang="en-US" sz="2400" dirty="0" smtClean="0"/>
          </a:p>
          <a:p>
            <a:r>
              <a:rPr lang="en-US" sz="2400" dirty="0" smtClean="0"/>
              <a:t># </a:t>
            </a:r>
            <a:r>
              <a:rPr lang="en-US" sz="2400" dirty="0"/>
              <a:t>Plot the chart for cars with weight between 2.5 to 5 and mileage between 15 and 30.</a:t>
            </a:r>
          </a:p>
          <a:p>
            <a:r>
              <a:rPr lang="en-US" sz="2400" dirty="0"/>
              <a:t>plot(x = </a:t>
            </a:r>
            <a:r>
              <a:rPr lang="en-US" sz="2400" dirty="0" err="1"/>
              <a:t>input$wt,y</a:t>
            </a:r>
            <a:r>
              <a:rPr lang="en-US" sz="2400" dirty="0"/>
              <a:t> = </a:t>
            </a:r>
            <a:r>
              <a:rPr lang="en-US" sz="2400" dirty="0" err="1"/>
              <a:t>input$mpg</a:t>
            </a:r>
            <a:r>
              <a:rPr lang="en-US" sz="2400" dirty="0"/>
              <a:t>,</a:t>
            </a:r>
          </a:p>
          <a:p>
            <a:r>
              <a:rPr lang="en-US" sz="2400" dirty="0"/>
              <a:t>   </a:t>
            </a:r>
            <a:r>
              <a:rPr lang="en-US" sz="2400" dirty="0" err="1"/>
              <a:t>xlab</a:t>
            </a:r>
            <a:r>
              <a:rPr lang="en-US" sz="2400" dirty="0"/>
              <a:t> = "Weight</a:t>
            </a:r>
            <a:r>
              <a:rPr lang="en-US" sz="2400" dirty="0" smtClean="0"/>
              <a:t>",    </a:t>
            </a:r>
            <a:r>
              <a:rPr lang="en-US" sz="2400" dirty="0" err="1"/>
              <a:t>ylab</a:t>
            </a:r>
            <a:r>
              <a:rPr lang="en-US" sz="2400" dirty="0"/>
              <a:t> = "</a:t>
            </a:r>
            <a:r>
              <a:rPr lang="en-US" sz="2400" dirty="0" err="1"/>
              <a:t>Milage</a:t>
            </a:r>
            <a:r>
              <a:rPr lang="en-US" sz="2400" dirty="0"/>
              <a:t>",</a:t>
            </a:r>
          </a:p>
          <a:p>
            <a:r>
              <a:rPr lang="en-US" sz="2400" dirty="0"/>
              <a:t>   </a:t>
            </a:r>
            <a:r>
              <a:rPr lang="en-US" sz="2400" dirty="0" err="1"/>
              <a:t>xlim</a:t>
            </a:r>
            <a:r>
              <a:rPr lang="en-US" sz="2400" dirty="0"/>
              <a:t> = c(2.5,5</a:t>
            </a:r>
            <a:r>
              <a:rPr lang="en-US" sz="2400" dirty="0" smtClean="0"/>
              <a:t>),       </a:t>
            </a:r>
            <a:r>
              <a:rPr lang="en-US" sz="2400" dirty="0" err="1" smtClean="0"/>
              <a:t>ylim</a:t>
            </a:r>
            <a:r>
              <a:rPr lang="en-US" sz="2400" dirty="0" smtClean="0"/>
              <a:t> </a:t>
            </a:r>
            <a:r>
              <a:rPr lang="en-US" sz="2400" dirty="0"/>
              <a:t>= c(15,30),		 </a:t>
            </a:r>
          </a:p>
          <a:p>
            <a:r>
              <a:rPr lang="en-US" sz="2400" dirty="0"/>
              <a:t>   main = "Weight vs </a:t>
            </a:r>
            <a:r>
              <a:rPr lang="en-US" sz="2400" dirty="0" err="1"/>
              <a:t>Milage</a:t>
            </a:r>
            <a:r>
              <a:rPr lang="en-US" sz="2400" dirty="0"/>
              <a:t>"</a:t>
            </a:r>
          </a:p>
          <a:p>
            <a:r>
              <a:rPr lang="en-US" sz="2400" dirty="0"/>
              <a:t>)</a:t>
            </a:r>
          </a:p>
        </p:txBody>
      </p:sp>
      <p:pic>
        <p:nvPicPr>
          <p:cNvPr id="7" name="Picture 6"/>
          <p:cNvPicPr>
            <a:picLocks noChangeAspect="1"/>
          </p:cNvPicPr>
          <p:nvPr/>
        </p:nvPicPr>
        <p:blipFill>
          <a:blip r:embed="rId3"/>
          <a:stretch>
            <a:fillRect/>
          </a:stretch>
        </p:blipFill>
        <p:spPr>
          <a:xfrm>
            <a:off x="8321040" y="3349655"/>
            <a:ext cx="3157728" cy="3157728"/>
          </a:xfrm>
          <a:prstGeom prst="rect">
            <a:avLst/>
          </a:prstGeom>
        </p:spPr>
      </p:pic>
    </p:spTree>
    <p:extLst>
      <p:ext uri="{BB962C8B-B14F-4D97-AF65-F5344CB8AC3E}">
        <p14:creationId xmlns:p14="http://schemas.microsoft.com/office/powerpoint/2010/main" val="4461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Graphical Display of Distributions: </a:t>
            </a:r>
            <a:r>
              <a:rPr lang="en-US" dirty="0" err="1" smtClean="0"/>
              <a:t>Barplot</a:t>
            </a:r>
            <a:r>
              <a:rPr lang="en-US" dirty="0"/>
              <a:t/>
            </a:r>
            <a:br>
              <a:rPr lang="en-US" dirty="0"/>
            </a:br>
            <a:endParaRPr lang="en-US" dirty="0"/>
          </a:p>
        </p:txBody>
      </p:sp>
      <p:sp>
        <p:nvSpPr>
          <p:cNvPr id="3" name="Content Placeholder 2"/>
          <p:cNvSpPr>
            <a:spLocks noGrp="1"/>
          </p:cNvSpPr>
          <p:nvPr>
            <p:ph idx="1"/>
          </p:nvPr>
        </p:nvSpPr>
        <p:spPr>
          <a:xfrm>
            <a:off x="838200" y="1880489"/>
            <a:ext cx="10515600" cy="4351338"/>
          </a:xfrm>
        </p:spPr>
        <p:txBody>
          <a:bodyPr/>
          <a:lstStyle/>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64856176"/>
              </p:ext>
            </p:extLst>
          </p:nvPr>
        </p:nvGraphicFramePr>
        <p:xfrm>
          <a:off x="537971" y="1204817"/>
          <a:ext cx="11116057" cy="5492402"/>
        </p:xfrm>
        <a:graphic>
          <a:graphicData uri="http://schemas.openxmlformats.org/drawingml/2006/table">
            <a:tbl>
              <a:tblPr/>
              <a:tblGrid>
                <a:gridCol w="11116057">
                  <a:extLst>
                    <a:ext uri="{9D8B030D-6E8A-4147-A177-3AD203B41FA5}">
                      <a16:colId xmlns:a16="http://schemas.microsoft.com/office/drawing/2014/main" val="2844229039"/>
                    </a:ext>
                  </a:extLst>
                </a:gridCol>
              </a:tblGrid>
              <a:tr h="2713544">
                <a:tc>
                  <a:txBody>
                    <a:bodyPr/>
                    <a:lstStyle/>
                    <a:p>
                      <a:pPr algn="l"/>
                      <a:r>
                        <a:rPr lang="en-US" sz="2400" b="0" kern="1200" dirty="0" smtClean="0">
                          <a:solidFill>
                            <a:schemeClr val="tx1"/>
                          </a:solidFill>
                          <a:effectLst/>
                          <a:latin typeface="+mn-lt"/>
                          <a:ea typeface="+mn-ea"/>
                          <a:cs typeface="+mn-cs"/>
                        </a:rPr>
                        <a:t>#Bars displayed </a:t>
                      </a:r>
                      <a:r>
                        <a:rPr lang="en-US" sz="2400" dirty="0" smtClean="0"/>
                        <a:t>with values on top</a:t>
                      </a:r>
                      <a:endParaRPr lang="en-US" sz="2400" b="0" kern="1200" dirty="0" smtClean="0">
                        <a:solidFill>
                          <a:schemeClr val="tx1"/>
                        </a:solidFill>
                        <a:effectLst/>
                        <a:latin typeface="+mn-lt"/>
                        <a:ea typeface="+mn-ea"/>
                        <a:cs typeface="+mn-cs"/>
                      </a:endParaRPr>
                    </a:p>
                    <a:p>
                      <a:pPr algn="l"/>
                      <a:r>
                        <a:rPr lang="en-US" sz="2400" b="0" kern="1200" dirty="0" err="1" smtClean="0">
                          <a:solidFill>
                            <a:schemeClr val="tx1"/>
                          </a:solidFill>
                          <a:effectLst/>
                          <a:latin typeface="+mn-lt"/>
                          <a:ea typeface="+mn-ea"/>
                          <a:cs typeface="+mn-cs"/>
                        </a:rPr>
                        <a:t>set.seed</a:t>
                      </a:r>
                      <a:r>
                        <a:rPr lang="en-US" sz="2400" b="0" kern="1200" dirty="0" smtClean="0">
                          <a:solidFill>
                            <a:schemeClr val="tx1"/>
                          </a:solidFill>
                          <a:effectLst/>
                          <a:latin typeface="+mn-lt"/>
                          <a:ea typeface="+mn-ea"/>
                          <a:cs typeface="+mn-cs"/>
                        </a:rPr>
                        <a:t>(27222</a:t>
                      </a:r>
                      <a:r>
                        <a:rPr lang="en-US" sz="2400" b="0" kern="1200" dirty="0" smtClean="0">
                          <a:solidFill>
                            <a:schemeClr val="tx1"/>
                          </a:solidFill>
                          <a:effectLst/>
                          <a:latin typeface="+mn-lt"/>
                          <a:ea typeface="+mn-ea"/>
                          <a:cs typeface="+mn-cs"/>
                        </a:rPr>
                        <a:t>)</a:t>
                      </a:r>
                      <a:r>
                        <a:rPr lang="en-US" sz="2400" b="0" dirty="0" smtClean="0"/>
                        <a:t>                                                             </a:t>
                      </a:r>
                      <a:r>
                        <a:rPr lang="en-US" sz="2400" kern="1200" dirty="0" smtClean="0">
                          <a:solidFill>
                            <a:schemeClr val="tx1"/>
                          </a:solidFill>
                          <a:effectLst/>
                          <a:latin typeface="+mn-lt"/>
                          <a:ea typeface="+mn-ea"/>
                          <a:cs typeface="+mn-cs"/>
                        </a:rPr>
                        <a:t># Create random example </a:t>
                      </a:r>
                    </a:p>
                    <a:p>
                      <a:pPr algn="l"/>
                      <a:r>
                        <a:rPr lang="en-US" sz="2400" kern="1200" dirty="0" smtClean="0">
                          <a:solidFill>
                            <a:schemeClr val="tx1"/>
                          </a:solidFill>
                          <a:effectLst/>
                          <a:latin typeface="+mn-lt"/>
                          <a:ea typeface="+mn-ea"/>
                          <a:cs typeface="+mn-cs"/>
                        </a:rPr>
                        <a:t>data</a:t>
                      </a:r>
                      <a:r>
                        <a:rPr lang="en-US" sz="2400" dirty="0" smtClean="0"/>
                        <a:t> </a:t>
                      </a:r>
                      <a:r>
                        <a:rPr lang="en-US" sz="2400" dirty="0" err="1" smtClean="0"/>
                        <a:t>data</a:t>
                      </a:r>
                      <a:r>
                        <a:rPr lang="en-US" sz="2400" dirty="0" smtClean="0"/>
                        <a:t> </a:t>
                      </a:r>
                      <a:r>
                        <a:rPr lang="en-US" sz="2400" kern="1200" dirty="0" smtClean="0">
                          <a:solidFill>
                            <a:schemeClr val="tx1"/>
                          </a:solidFill>
                          <a:effectLst/>
                          <a:latin typeface="+mn-lt"/>
                          <a:ea typeface="+mn-ea"/>
                          <a:cs typeface="+mn-cs"/>
                        </a:rPr>
                        <a:t>&lt;-</a:t>
                      </a:r>
                      <a:r>
                        <a:rPr lang="en-US" sz="2400" dirty="0" smtClean="0"/>
                        <a:t> </a:t>
                      </a:r>
                      <a:r>
                        <a:rPr lang="en-US" sz="2400" dirty="0" err="1" smtClean="0"/>
                        <a:t>data</a:t>
                      </a:r>
                      <a:r>
                        <a:rPr lang="en-US" sz="2400" kern="1200" dirty="0" err="1" smtClean="0">
                          <a:solidFill>
                            <a:schemeClr val="tx1"/>
                          </a:solidFill>
                          <a:effectLst/>
                          <a:latin typeface="+mn-lt"/>
                          <a:ea typeface="+mn-ea"/>
                          <a:cs typeface="+mn-cs"/>
                        </a:rPr>
                        <a:t>.frame</a:t>
                      </a:r>
                      <a:r>
                        <a:rPr lang="en-US" sz="2400" kern="1200" dirty="0" smtClean="0">
                          <a:solidFill>
                            <a:schemeClr val="tx1"/>
                          </a:solidFill>
                          <a:effectLst/>
                          <a:latin typeface="+mn-lt"/>
                          <a:ea typeface="+mn-ea"/>
                          <a:cs typeface="+mn-cs"/>
                        </a:rPr>
                        <a:t>(</a:t>
                      </a:r>
                      <a:r>
                        <a:rPr lang="en-US" sz="2400" dirty="0" smtClean="0"/>
                        <a:t>x </a:t>
                      </a:r>
                      <a:r>
                        <a:rPr lang="en-US" sz="2400" kern="1200" dirty="0" smtClean="0">
                          <a:solidFill>
                            <a:schemeClr val="tx1"/>
                          </a:solidFill>
                          <a:effectLst/>
                          <a:latin typeface="+mn-lt"/>
                          <a:ea typeface="+mn-ea"/>
                          <a:cs typeface="+mn-cs"/>
                        </a:rPr>
                        <a:t>=</a:t>
                      </a:r>
                      <a:r>
                        <a:rPr lang="en-US" sz="2400" dirty="0" smtClean="0"/>
                        <a:t> sample</a:t>
                      </a:r>
                      <a:r>
                        <a:rPr lang="en-US" sz="2400" kern="1200" dirty="0" smtClean="0">
                          <a:solidFill>
                            <a:schemeClr val="tx1"/>
                          </a:solidFill>
                          <a:effectLst/>
                          <a:latin typeface="+mn-lt"/>
                          <a:ea typeface="+mn-ea"/>
                          <a:cs typeface="+mn-cs"/>
                        </a:rPr>
                        <a:t>(</a:t>
                      </a:r>
                      <a:r>
                        <a:rPr lang="en-US" sz="2400" dirty="0" smtClean="0"/>
                        <a:t>LETTERS</a:t>
                      </a:r>
                      <a:r>
                        <a:rPr lang="en-US" sz="2400" kern="1200" dirty="0" smtClean="0">
                          <a:solidFill>
                            <a:schemeClr val="tx1"/>
                          </a:solidFill>
                          <a:effectLst/>
                          <a:latin typeface="+mn-lt"/>
                          <a:ea typeface="+mn-ea"/>
                          <a:cs typeface="+mn-cs"/>
                        </a:rPr>
                        <a:t>[1:5]</a:t>
                      </a:r>
                      <a:r>
                        <a:rPr lang="en-US" sz="2400" dirty="0" smtClean="0"/>
                        <a:t>, </a:t>
                      </a:r>
                      <a:r>
                        <a:rPr lang="en-US" sz="2400" kern="1200" dirty="0" smtClean="0">
                          <a:solidFill>
                            <a:schemeClr val="tx1"/>
                          </a:solidFill>
                          <a:effectLst/>
                          <a:latin typeface="+mn-lt"/>
                          <a:ea typeface="+mn-ea"/>
                          <a:cs typeface="+mn-cs"/>
                        </a:rPr>
                        <a:t>100</a:t>
                      </a:r>
                      <a:r>
                        <a:rPr lang="en-US" sz="2400" dirty="0" smtClean="0"/>
                        <a:t>, replace </a:t>
                      </a:r>
                      <a:r>
                        <a:rPr lang="en-US" sz="2400" kern="1200" dirty="0" smtClean="0">
                          <a:solidFill>
                            <a:schemeClr val="tx1"/>
                          </a:solidFill>
                          <a:effectLst/>
                          <a:latin typeface="+mn-lt"/>
                          <a:ea typeface="+mn-ea"/>
                          <a:cs typeface="+mn-cs"/>
                        </a:rPr>
                        <a:t>=</a:t>
                      </a:r>
                      <a:r>
                        <a:rPr lang="en-US" sz="2400" dirty="0" smtClean="0"/>
                        <a:t> </a:t>
                      </a:r>
                      <a:r>
                        <a:rPr lang="en-US" sz="2400" b="1" kern="1200" dirty="0" smtClean="0">
                          <a:solidFill>
                            <a:schemeClr val="tx1"/>
                          </a:solidFill>
                          <a:effectLst/>
                          <a:latin typeface="+mn-lt"/>
                          <a:ea typeface="+mn-ea"/>
                          <a:cs typeface="+mn-cs"/>
                        </a:rPr>
                        <a:t>TRUE</a:t>
                      </a:r>
                      <a:r>
                        <a:rPr lang="en-US" sz="2400" kern="1200" dirty="0" smtClean="0">
                          <a:solidFill>
                            <a:schemeClr val="tx1"/>
                          </a:solidFill>
                          <a:effectLst/>
                          <a:latin typeface="+mn-lt"/>
                          <a:ea typeface="+mn-ea"/>
                          <a:cs typeface="+mn-cs"/>
                        </a:rPr>
                        <a:t>))</a:t>
                      </a:r>
                      <a:r>
                        <a:rPr lang="en-US" sz="2400" dirty="0" smtClean="0"/>
                        <a:t> </a:t>
                      </a:r>
                    </a:p>
                    <a:p>
                      <a:pPr algn="l"/>
                      <a:r>
                        <a:rPr lang="en-US" sz="2400" dirty="0" smtClean="0"/>
                        <a:t>head</a:t>
                      </a:r>
                      <a:r>
                        <a:rPr lang="en-US" sz="2400" kern="1200" dirty="0" smtClean="0">
                          <a:solidFill>
                            <a:schemeClr val="tx1"/>
                          </a:solidFill>
                          <a:effectLst/>
                          <a:latin typeface="+mn-lt"/>
                          <a:ea typeface="+mn-ea"/>
                          <a:cs typeface="+mn-cs"/>
                        </a:rPr>
                        <a:t>(</a:t>
                      </a:r>
                      <a:r>
                        <a:rPr lang="en-US" sz="2400" dirty="0" smtClean="0"/>
                        <a:t>data</a:t>
                      </a:r>
                      <a:r>
                        <a:rPr lang="en-US" sz="2400" kern="1200" dirty="0" smtClean="0">
                          <a:solidFill>
                            <a:schemeClr val="tx1"/>
                          </a:solidFill>
                          <a:effectLst/>
                          <a:latin typeface="+mn-lt"/>
                          <a:ea typeface="+mn-ea"/>
                          <a:cs typeface="+mn-cs"/>
                        </a:rPr>
                        <a:t>)</a:t>
                      </a:r>
                      <a:r>
                        <a:rPr lang="en-US" sz="2400" dirty="0" smtClean="0"/>
                        <a:t>                                                                       </a:t>
                      </a:r>
                      <a:r>
                        <a:rPr lang="en-US" sz="2400" kern="1200" dirty="0" smtClean="0">
                          <a:solidFill>
                            <a:schemeClr val="tx1"/>
                          </a:solidFill>
                          <a:effectLst/>
                          <a:latin typeface="+mn-lt"/>
                          <a:ea typeface="+mn-ea"/>
                          <a:cs typeface="+mn-cs"/>
                        </a:rPr>
                        <a:t># Print first lines of data</a:t>
                      </a:r>
                    </a:p>
                    <a:p>
                      <a:pPr algn="l"/>
                      <a:endParaRPr lang="en-US" sz="2400" kern="1200" dirty="0" smtClean="0">
                        <a:solidFill>
                          <a:schemeClr val="tx1"/>
                        </a:solidFill>
                        <a:effectLst/>
                        <a:latin typeface="+mn-lt"/>
                        <a:ea typeface="+mn-ea"/>
                        <a:cs typeface="+mn-cs"/>
                      </a:endParaRPr>
                    </a:p>
                    <a:p>
                      <a:pPr algn="l"/>
                      <a:r>
                        <a:rPr lang="en-US" sz="2400" kern="1200" dirty="0" err="1" smtClean="0">
                          <a:solidFill>
                            <a:schemeClr val="tx1"/>
                          </a:solidFill>
                          <a:effectLst/>
                          <a:latin typeface="+mn-lt"/>
                          <a:ea typeface="+mn-ea"/>
                          <a:cs typeface="+mn-cs"/>
                        </a:rPr>
                        <a:t>Install.packages</a:t>
                      </a:r>
                      <a:r>
                        <a:rPr lang="en-US" sz="2400" kern="1200" dirty="0" smtClean="0">
                          <a:solidFill>
                            <a:schemeClr val="tx1"/>
                          </a:solidFill>
                          <a:effectLst/>
                          <a:latin typeface="+mn-lt"/>
                          <a:ea typeface="+mn-ea"/>
                          <a:cs typeface="+mn-cs"/>
                        </a:rPr>
                        <a:t>(</a:t>
                      </a:r>
                      <a:r>
                        <a:rPr lang="en-US" sz="2400" kern="1200" dirty="0" err="1" smtClean="0">
                          <a:solidFill>
                            <a:schemeClr val="tx1"/>
                          </a:solidFill>
                          <a:effectLst/>
                          <a:latin typeface="+mn-lt"/>
                          <a:ea typeface="+mn-ea"/>
                          <a:cs typeface="+mn-cs"/>
                        </a:rPr>
                        <a:t>ggplot</a:t>
                      </a:r>
                      <a:r>
                        <a:rPr lang="en-US" sz="2400" kern="1200" dirty="0" smtClean="0">
                          <a:solidFill>
                            <a:schemeClr val="tx1"/>
                          </a:solidFill>
                          <a:effectLst/>
                          <a:latin typeface="+mn-lt"/>
                          <a:ea typeface="+mn-ea"/>
                          <a:cs typeface="+mn-cs"/>
                        </a:rPr>
                        <a:t>)</a:t>
                      </a:r>
                    </a:p>
                    <a:p>
                      <a:pPr algn="l"/>
                      <a:r>
                        <a:rPr lang="en-US" sz="2400" kern="1200" dirty="0" smtClean="0">
                          <a:solidFill>
                            <a:schemeClr val="tx1"/>
                          </a:solidFill>
                          <a:effectLst/>
                          <a:latin typeface="+mn-lt"/>
                          <a:ea typeface="+mn-ea"/>
                          <a:cs typeface="+mn-cs"/>
                        </a:rPr>
                        <a:t>Library(</a:t>
                      </a:r>
                      <a:r>
                        <a:rPr lang="en-US" sz="2400" kern="1200" dirty="0" err="1" smtClean="0">
                          <a:solidFill>
                            <a:schemeClr val="tx1"/>
                          </a:solidFill>
                          <a:effectLst/>
                          <a:latin typeface="+mn-lt"/>
                          <a:ea typeface="+mn-ea"/>
                          <a:cs typeface="+mn-cs"/>
                        </a:rPr>
                        <a:t>ggplot</a:t>
                      </a:r>
                      <a:r>
                        <a:rPr lang="en-US" sz="2400" kern="1200" dirty="0" smtClean="0">
                          <a:solidFill>
                            <a:schemeClr val="tx1"/>
                          </a:solidFill>
                          <a:effectLst/>
                          <a:latin typeface="+mn-lt"/>
                          <a:ea typeface="+mn-ea"/>
                          <a:cs typeface="+mn-cs"/>
                        </a:rPr>
                        <a:t>)</a:t>
                      </a:r>
                    </a:p>
                    <a:p>
                      <a:pPr algn="l"/>
                      <a:endParaRPr lang="en-US" sz="2400" kern="1200" dirty="0" smtClean="0">
                        <a:solidFill>
                          <a:schemeClr val="tx1"/>
                        </a:solidFill>
                        <a:effectLst/>
                        <a:latin typeface="+mn-lt"/>
                        <a:ea typeface="+mn-ea"/>
                        <a:cs typeface="+mn-cs"/>
                      </a:endParaRPr>
                    </a:p>
                    <a:p>
                      <a:pPr algn="l"/>
                      <a:r>
                        <a:rPr lang="en-US" sz="2400" dirty="0" err="1" smtClean="0"/>
                        <a:t>data_srz</a:t>
                      </a:r>
                      <a:r>
                        <a:rPr lang="en-US" sz="2400" dirty="0" smtClean="0"/>
                        <a:t> &lt;- </a:t>
                      </a:r>
                      <a:r>
                        <a:rPr lang="en-US" sz="2400" dirty="0" err="1" smtClean="0"/>
                        <a:t>as.data.frame</a:t>
                      </a:r>
                      <a:r>
                        <a:rPr lang="en-US" sz="2400" dirty="0" smtClean="0"/>
                        <a:t>(table(</a:t>
                      </a:r>
                      <a:r>
                        <a:rPr lang="en-US" sz="2400" dirty="0" err="1" smtClean="0"/>
                        <a:t>data$x</a:t>
                      </a:r>
                      <a:r>
                        <a:rPr lang="en-US" sz="2400" dirty="0" smtClean="0"/>
                        <a:t>))                  # Summarize data</a:t>
                      </a:r>
                    </a:p>
                    <a:p>
                      <a:pPr algn="l"/>
                      <a:r>
                        <a:rPr lang="en-US" sz="2400" dirty="0" err="1" smtClean="0"/>
                        <a:t>data_srz</a:t>
                      </a:r>
                      <a:r>
                        <a:rPr lang="en-US" sz="2400" dirty="0" smtClean="0"/>
                        <a:t>                                                                           # Print summarized data</a:t>
                      </a:r>
                    </a:p>
                    <a:p>
                      <a:pPr algn="l" fontAlgn="t"/>
                      <a:endParaRPr lang="en-US" sz="2400" dirty="0" smtClean="0">
                        <a:effectLst/>
                      </a:endParaRPr>
                    </a:p>
                    <a:p>
                      <a:pPr algn="l" fontAlgn="t"/>
                      <a:r>
                        <a:rPr lang="en-US" sz="2400" dirty="0" err="1" smtClean="0">
                          <a:effectLst/>
                        </a:rPr>
                        <a:t>ggplot</a:t>
                      </a:r>
                      <a:r>
                        <a:rPr lang="en-US" sz="2400" dirty="0" smtClean="0">
                          <a:solidFill>
                            <a:srgbClr val="008000"/>
                          </a:solidFill>
                          <a:effectLst/>
                        </a:rPr>
                        <a:t>(</a:t>
                      </a:r>
                      <a:r>
                        <a:rPr lang="en-US" sz="2400" dirty="0" err="1" smtClean="0">
                          <a:effectLst/>
                        </a:rPr>
                        <a:t>data_srz</a:t>
                      </a:r>
                      <a:r>
                        <a:rPr lang="en-US" sz="2400" dirty="0">
                          <a:effectLst/>
                        </a:rPr>
                        <a:t>, </a:t>
                      </a:r>
                      <a:r>
                        <a:rPr lang="en-US" sz="2400" dirty="0" err="1">
                          <a:effectLst/>
                        </a:rPr>
                        <a:t>aes</a:t>
                      </a:r>
                      <a:r>
                        <a:rPr lang="en-US" sz="2400" dirty="0">
                          <a:solidFill>
                            <a:srgbClr val="008000"/>
                          </a:solidFill>
                          <a:effectLst/>
                        </a:rPr>
                        <a:t>(</a:t>
                      </a:r>
                      <a:r>
                        <a:rPr lang="en-US" sz="2400" dirty="0">
                          <a:effectLst/>
                        </a:rPr>
                        <a:t>x </a:t>
                      </a:r>
                      <a:r>
                        <a:rPr lang="en-US" sz="2400" dirty="0">
                          <a:solidFill>
                            <a:srgbClr val="008000"/>
                          </a:solidFill>
                          <a:effectLst/>
                        </a:rPr>
                        <a:t>=</a:t>
                      </a:r>
                      <a:r>
                        <a:rPr lang="en-US" sz="2400" dirty="0">
                          <a:effectLst/>
                        </a:rPr>
                        <a:t> Var1, y </a:t>
                      </a:r>
                      <a:r>
                        <a:rPr lang="en-US" sz="2400" dirty="0">
                          <a:solidFill>
                            <a:srgbClr val="008000"/>
                          </a:solidFill>
                          <a:effectLst/>
                        </a:rPr>
                        <a:t>=</a:t>
                      </a:r>
                      <a:r>
                        <a:rPr lang="en-US" sz="2400" dirty="0">
                          <a:effectLst/>
                        </a:rPr>
                        <a:t> </a:t>
                      </a:r>
                      <a:r>
                        <a:rPr lang="en-US" sz="2400" dirty="0" err="1">
                          <a:effectLst/>
                        </a:rPr>
                        <a:t>Freq</a:t>
                      </a:r>
                      <a:r>
                        <a:rPr lang="en-US" sz="2400" dirty="0">
                          <a:effectLst/>
                        </a:rPr>
                        <a:t>, fill </a:t>
                      </a:r>
                      <a:r>
                        <a:rPr lang="en-US" sz="2400" dirty="0">
                          <a:solidFill>
                            <a:srgbClr val="008000"/>
                          </a:solidFill>
                          <a:effectLst/>
                        </a:rPr>
                        <a:t>=</a:t>
                      </a:r>
                      <a:r>
                        <a:rPr lang="en-US" sz="2400" dirty="0">
                          <a:effectLst/>
                        </a:rPr>
                        <a:t> Var1</a:t>
                      </a:r>
                      <a:r>
                        <a:rPr lang="en-US" sz="2400" dirty="0">
                          <a:solidFill>
                            <a:srgbClr val="008000"/>
                          </a:solidFill>
                          <a:effectLst/>
                        </a:rPr>
                        <a:t>))</a:t>
                      </a:r>
                      <a:r>
                        <a:rPr lang="en-US" sz="2400" dirty="0">
                          <a:effectLst/>
                        </a:rPr>
                        <a:t> </a:t>
                      </a:r>
                      <a:r>
                        <a:rPr lang="en-US" sz="2400" dirty="0">
                          <a:solidFill>
                            <a:srgbClr val="008000"/>
                          </a:solidFill>
                          <a:effectLst/>
                        </a:rPr>
                        <a:t>+</a:t>
                      </a:r>
                      <a:r>
                        <a:rPr lang="en-US" sz="2400" dirty="0">
                          <a:effectLst/>
                        </a:rPr>
                        <a:t> </a:t>
                      </a:r>
                      <a:r>
                        <a:rPr lang="en-US" sz="2400" dirty="0" err="1" smtClean="0">
                          <a:effectLst/>
                        </a:rPr>
                        <a:t>geom_bar</a:t>
                      </a:r>
                      <a:r>
                        <a:rPr lang="en-US" sz="2400" dirty="0" smtClean="0">
                          <a:solidFill>
                            <a:srgbClr val="008000"/>
                          </a:solidFill>
                          <a:effectLst/>
                        </a:rPr>
                        <a:t>(</a:t>
                      </a:r>
                      <a:r>
                        <a:rPr lang="en-US" sz="2400" dirty="0" smtClean="0">
                          <a:effectLst/>
                        </a:rPr>
                        <a:t>stat </a:t>
                      </a:r>
                      <a:r>
                        <a:rPr lang="en-US" sz="2400" dirty="0">
                          <a:solidFill>
                            <a:srgbClr val="008000"/>
                          </a:solidFill>
                          <a:effectLst/>
                        </a:rPr>
                        <a:t>=</a:t>
                      </a:r>
                      <a:r>
                        <a:rPr lang="en-US" sz="2400" dirty="0">
                          <a:effectLst/>
                        </a:rPr>
                        <a:t> </a:t>
                      </a:r>
                      <a:r>
                        <a:rPr lang="en-US" sz="2400" dirty="0">
                          <a:solidFill>
                            <a:srgbClr val="666666"/>
                          </a:solidFill>
                          <a:effectLst/>
                        </a:rPr>
                        <a:t>"identity"</a:t>
                      </a:r>
                      <a:r>
                        <a:rPr lang="en-US" sz="2400" dirty="0">
                          <a:solidFill>
                            <a:srgbClr val="008000"/>
                          </a:solidFill>
                          <a:effectLst/>
                        </a:rPr>
                        <a:t>)</a:t>
                      </a:r>
                      <a:r>
                        <a:rPr lang="en-US" sz="2400" dirty="0">
                          <a:effectLst/>
                        </a:rPr>
                        <a:t> </a:t>
                      </a:r>
                      <a:r>
                        <a:rPr lang="en-US" sz="2400" dirty="0">
                          <a:solidFill>
                            <a:srgbClr val="008000"/>
                          </a:solidFill>
                          <a:effectLst/>
                        </a:rPr>
                        <a:t>+</a:t>
                      </a:r>
                      <a:r>
                        <a:rPr lang="en-US" sz="2400" dirty="0">
                          <a:effectLst/>
                        </a:rPr>
                        <a:t> </a:t>
                      </a:r>
                      <a:r>
                        <a:rPr lang="en-US" sz="2400" dirty="0" err="1">
                          <a:effectLst/>
                        </a:rPr>
                        <a:t>geom_text</a:t>
                      </a:r>
                      <a:r>
                        <a:rPr lang="en-US" sz="2400" dirty="0">
                          <a:solidFill>
                            <a:srgbClr val="008000"/>
                          </a:solidFill>
                          <a:effectLst/>
                        </a:rPr>
                        <a:t>(</a:t>
                      </a:r>
                      <a:r>
                        <a:rPr lang="en-US" sz="2400" dirty="0" err="1">
                          <a:effectLst/>
                        </a:rPr>
                        <a:t>aes</a:t>
                      </a:r>
                      <a:r>
                        <a:rPr lang="en-US" sz="2400" dirty="0">
                          <a:solidFill>
                            <a:srgbClr val="008000"/>
                          </a:solidFill>
                          <a:effectLst/>
                        </a:rPr>
                        <a:t>(</a:t>
                      </a:r>
                      <a:r>
                        <a:rPr lang="en-US" sz="2400" dirty="0">
                          <a:effectLst/>
                        </a:rPr>
                        <a:t>label </a:t>
                      </a:r>
                      <a:r>
                        <a:rPr lang="en-US" sz="2400" dirty="0">
                          <a:solidFill>
                            <a:srgbClr val="008000"/>
                          </a:solidFill>
                          <a:effectLst/>
                        </a:rPr>
                        <a:t>=</a:t>
                      </a:r>
                      <a:r>
                        <a:rPr lang="en-US" sz="2400" dirty="0">
                          <a:effectLst/>
                        </a:rPr>
                        <a:t> </a:t>
                      </a:r>
                      <a:r>
                        <a:rPr lang="en-US" sz="2400" dirty="0" err="1">
                          <a:effectLst/>
                        </a:rPr>
                        <a:t>Freq</a:t>
                      </a:r>
                      <a:r>
                        <a:rPr lang="en-US" sz="2400" dirty="0">
                          <a:solidFill>
                            <a:srgbClr val="008000"/>
                          </a:solidFill>
                          <a:effectLst/>
                        </a:rPr>
                        <a:t>)</a:t>
                      </a:r>
                      <a:r>
                        <a:rPr lang="en-US" sz="2400" dirty="0">
                          <a:effectLst/>
                        </a:rPr>
                        <a:t>, </a:t>
                      </a:r>
                      <a:r>
                        <a:rPr lang="en-US" sz="2400" dirty="0" err="1">
                          <a:effectLst/>
                        </a:rPr>
                        <a:t>vjust</a:t>
                      </a:r>
                      <a:r>
                        <a:rPr lang="en-US" sz="2400" dirty="0">
                          <a:effectLst/>
                        </a:rPr>
                        <a:t> </a:t>
                      </a:r>
                      <a:r>
                        <a:rPr lang="en-US" sz="2400" dirty="0">
                          <a:solidFill>
                            <a:srgbClr val="008000"/>
                          </a:solidFill>
                          <a:effectLst/>
                        </a:rPr>
                        <a:t>=</a:t>
                      </a:r>
                      <a:r>
                        <a:rPr lang="en-US" sz="2400" dirty="0">
                          <a:effectLst/>
                        </a:rPr>
                        <a:t> </a:t>
                      </a:r>
                      <a:r>
                        <a:rPr lang="en-US" sz="2400" dirty="0">
                          <a:solidFill>
                            <a:srgbClr val="FF0000"/>
                          </a:solidFill>
                          <a:effectLst/>
                        </a:rPr>
                        <a:t>0</a:t>
                      </a:r>
                      <a:r>
                        <a:rPr lang="en-US" sz="2400" dirty="0" smtClean="0">
                          <a:solidFill>
                            <a:srgbClr val="008000"/>
                          </a:solidFill>
                          <a:effectLst/>
                        </a:rPr>
                        <a:t>) </a:t>
                      </a:r>
                      <a:r>
                        <a:rPr lang="en-US" sz="2400" dirty="0" smtClean="0">
                          <a:solidFill>
                            <a:srgbClr val="008080"/>
                          </a:solidFill>
                          <a:effectLst/>
                        </a:rPr>
                        <a:t>                    </a:t>
                      </a:r>
                      <a:r>
                        <a:rPr lang="en-US" sz="2400" dirty="0" smtClean="0">
                          <a:solidFill>
                            <a:schemeClr val="tx1"/>
                          </a:solidFill>
                          <a:effectLst/>
                        </a:rPr>
                        <a:t>#Plot with values on top </a:t>
                      </a:r>
                      <a:endParaRPr lang="en-US" sz="2400" dirty="0">
                        <a:solidFill>
                          <a:schemeClr val="tx1"/>
                        </a:solidFill>
                        <a:effectLst/>
                      </a:endParaRPr>
                    </a:p>
                  </a:txBody>
                  <a:tcPr>
                    <a:lnL>
                      <a:noFill/>
                    </a:lnL>
                    <a:lnR>
                      <a:noFill/>
                    </a:lnR>
                    <a:lnT>
                      <a:noFill/>
                    </a:lnT>
                    <a:lnB>
                      <a:noFill/>
                    </a:lnB>
                    <a:noFill/>
                  </a:tcPr>
                </a:tc>
                <a:extLst>
                  <a:ext uri="{0D108BD9-81ED-4DB2-BD59-A6C34878D82A}">
                    <a16:rowId xmlns:a16="http://schemas.microsoft.com/office/drawing/2014/main" val="3271732964"/>
                  </a:ext>
                </a:extLst>
              </a:tr>
              <a:tr h="646082">
                <a:tc>
                  <a:txBody>
                    <a:bodyPr/>
                    <a:lstStyle/>
                    <a:p>
                      <a:pPr algn="l" fontAlgn="t"/>
                      <a:endParaRPr lang="en-US" sz="2400" dirty="0">
                        <a:effectLst/>
                      </a:endParaRPr>
                    </a:p>
                  </a:txBody>
                  <a:tcPr>
                    <a:lnL>
                      <a:noFill/>
                    </a:lnL>
                    <a:lnR>
                      <a:noFill/>
                    </a:lnR>
                    <a:lnT>
                      <a:noFill/>
                    </a:lnT>
                    <a:lnB>
                      <a:noFill/>
                    </a:lnB>
                    <a:noFill/>
                  </a:tcPr>
                </a:tc>
                <a:extLst>
                  <a:ext uri="{0D108BD9-81ED-4DB2-BD59-A6C34878D82A}">
                    <a16:rowId xmlns:a16="http://schemas.microsoft.com/office/drawing/2014/main" val="2380970342"/>
                  </a:ext>
                </a:extLst>
              </a:tr>
            </a:tbl>
          </a:graphicData>
        </a:graphic>
      </p:graphicFrame>
    </p:spTree>
    <p:extLst>
      <p:ext uri="{BB962C8B-B14F-4D97-AF65-F5344CB8AC3E}">
        <p14:creationId xmlns:p14="http://schemas.microsoft.com/office/powerpoint/2010/main" val="2110074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ECDF</a:t>
            </a:r>
            <a:endParaRPr lang="en-US" dirty="0"/>
          </a:p>
        </p:txBody>
      </p:sp>
      <p:sp>
        <p:nvSpPr>
          <p:cNvPr id="3" name="Content Placeholder 2"/>
          <p:cNvSpPr>
            <a:spLocks noGrp="1"/>
          </p:cNvSpPr>
          <p:nvPr>
            <p:ph idx="1"/>
          </p:nvPr>
        </p:nvSpPr>
        <p:spPr/>
        <p:txBody>
          <a:bodyPr>
            <a:normAutofit/>
          </a:bodyPr>
          <a:lstStyle/>
          <a:p>
            <a:r>
              <a:rPr lang="en-US" dirty="0"/>
              <a:t>ECDF is the fraction of data smaller than or equal to x</a:t>
            </a:r>
            <a:r>
              <a:rPr lang="en-US" dirty="0" smtClean="0"/>
              <a:t>. The basic syntax is </a:t>
            </a:r>
            <a:r>
              <a:rPr lang="en-US" dirty="0" err="1" smtClean="0"/>
              <a:t>ecdf</a:t>
            </a:r>
            <a:r>
              <a:rPr lang="en-US" dirty="0" smtClean="0"/>
              <a:t>(x).</a:t>
            </a:r>
          </a:p>
          <a:p>
            <a:endParaRPr lang="en-US" dirty="0"/>
          </a:p>
          <a:p>
            <a:pPr marL="0" indent="0">
              <a:buNone/>
            </a:pPr>
            <a:r>
              <a:rPr lang="en-US" dirty="0" smtClean="0"/>
              <a:t>&gt; </a:t>
            </a:r>
            <a:r>
              <a:rPr lang="en-US" dirty="0" err="1" smtClean="0"/>
              <a:t>set.seed</a:t>
            </a:r>
            <a:r>
              <a:rPr lang="en-US" dirty="0" smtClean="0"/>
              <a:t>(19191</a:t>
            </a:r>
            <a:r>
              <a:rPr lang="en-US" dirty="0"/>
              <a:t>)     # Set seed for </a:t>
            </a:r>
            <a:r>
              <a:rPr lang="en-US" dirty="0" smtClean="0"/>
              <a:t>reproducibility</a:t>
            </a:r>
          </a:p>
          <a:p>
            <a:pPr marL="0" indent="0">
              <a:buNone/>
            </a:pPr>
            <a:r>
              <a:rPr lang="en-US" dirty="0" smtClean="0"/>
              <a:t>&gt; x &lt;- </a:t>
            </a:r>
            <a:r>
              <a:rPr lang="en-US" dirty="0" err="1" smtClean="0"/>
              <a:t>rnorm</a:t>
            </a:r>
            <a:r>
              <a:rPr lang="en-US" dirty="0" smtClean="0"/>
              <a:t>(50)        # Normal distribution with 50 values</a:t>
            </a:r>
          </a:p>
          <a:p>
            <a:pPr marL="0" indent="0">
              <a:buNone/>
            </a:pPr>
            <a:r>
              <a:rPr lang="en-US" dirty="0" smtClean="0"/>
              <a:t>&gt; </a:t>
            </a:r>
            <a:r>
              <a:rPr lang="en-US" b="1" dirty="0" err="1" smtClean="0"/>
              <a:t>ecdf</a:t>
            </a:r>
            <a:r>
              <a:rPr lang="en-US" dirty="0" smtClean="0"/>
              <a:t>(x</a:t>
            </a:r>
            <a:r>
              <a:rPr lang="en-US" dirty="0"/>
              <a:t>)             </a:t>
            </a:r>
            <a:r>
              <a:rPr lang="en-US" dirty="0" smtClean="0"/>
              <a:t>         </a:t>
            </a:r>
            <a:r>
              <a:rPr lang="en-US" dirty="0"/>
              <a:t># </a:t>
            </a:r>
            <a:r>
              <a:rPr lang="en-US" dirty="0"/>
              <a:t>Compute </a:t>
            </a:r>
            <a:r>
              <a:rPr lang="en-US" dirty="0" err="1"/>
              <a:t>ecdf</a:t>
            </a:r>
            <a:r>
              <a:rPr lang="en-US" dirty="0"/>
              <a:t> values</a:t>
            </a:r>
          </a:p>
          <a:p>
            <a:pPr marL="0" indent="0">
              <a:buNone/>
            </a:pPr>
            <a:r>
              <a:rPr lang="en-US" dirty="0" smtClean="0"/>
              <a:t>&gt; plot(</a:t>
            </a:r>
            <a:r>
              <a:rPr lang="en-US" dirty="0" err="1" smtClean="0"/>
              <a:t>ecdf</a:t>
            </a:r>
            <a:r>
              <a:rPr lang="en-US" dirty="0" smtClean="0"/>
              <a:t>(x</a:t>
            </a:r>
            <a:r>
              <a:rPr lang="en-US" dirty="0"/>
              <a:t>))      </a:t>
            </a:r>
            <a:r>
              <a:rPr lang="en-US" dirty="0" smtClean="0"/>
              <a:t>      </a:t>
            </a:r>
            <a:r>
              <a:rPr lang="en-US" dirty="0"/>
              <a:t># Create </a:t>
            </a:r>
            <a:r>
              <a:rPr lang="en-US" dirty="0" err="1"/>
              <a:t>ecdf</a:t>
            </a:r>
            <a:r>
              <a:rPr lang="en-US" dirty="0"/>
              <a:t> plot in R</a:t>
            </a:r>
            <a:endParaRPr lang="en-US" dirty="0"/>
          </a:p>
        </p:txBody>
      </p:sp>
    </p:spTree>
    <p:extLst>
      <p:ext uri="{BB962C8B-B14F-4D97-AF65-F5344CB8AC3E}">
        <p14:creationId xmlns:p14="http://schemas.microsoft.com/office/powerpoint/2010/main" val="2517679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Display of Distributions: Q-Q plots</a:t>
            </a:r>
            <a:endParaRPr lang="en-US" dirty="0"/>
          </a:p>
        </p:txBody>
      </p:sp>
      <p:sp>
        <p:nvSpPr>
          <p:cNvPr id="3" name="Content Placeholder 2"/>
          <p:cNvSpPr>
            <a:spLocks noGrp="1"/>
          </p:cNvSpPr>
          <p:nvPr>
            <p:ph idx="1"/>
          </p:nvPr>
        </p:nvSpPr>
        <p:spPr/>
        <p:txBody>
          <a:bodyPr/>
          <a:lstStyle/>
          <a:p>
            <a:r>
              <a:rPr lang="en-US" dirty="0" smtClean="0"/>
              <a:t>Quantile-quantile </a:t>
            </a:r>
            <a:r>
              <a:rPr lang="en-US" dirty="0"/>
              <a:t>plots is used to check whether the data is normally distributed</a:t>
            </a:r>
            <a:r>
              <a:rPr lang="en-US" dirty="0" smtClean="0"/>
              <a:t>. </a:t>
            </a:r>
            <a:r>
              <a:rPr lang="en-US" dirty="0"/>
              <a:t>A Q-Q plot is a scatterplot created by plotting two sets of quantiles against one another.</a:t>
            </a:r>
            <a:endParaRPr lang="en-US" dirty="0"/>
          </a:p>
        </p:txBody>
      </p:sp>
      <p:pic>
        <p:nvPicPr>
          <p:cNvPr id="4" name="Picture 3"/>
          <p:cNvPicPr>
            <a:picLocks noChangeAspect="1"/>
          </p:cNvPicPr>
          <p:nvPr/>
        </p:nvPicPr>
        <p:blipFill>
          <a:blip r:embed="rId3"/>
          <a:stretch>
            <a:fillRect/>
          </a:stretch>
        </p:blipFill>
        <p:spPr>
          <a:xfrm>
            <a:off x="9053872" y="4321335"/>
            <a:ext cx="2665688" cy="2496861"/>
          </a:xfrm>
          <a:prstGeom prst="rect">
            <a:avLst/>
          </a:prstGeom>
        </p:spPr>
      </p:pic>
      <p:sp>
        <p:nvSpPr>
          <p:cNvPr id="6" name="Rectangle 5"/>
          <p:cNvSpPr/>
          <p:nvPr/>
        </p:nvSpPr>
        <p:spPr>
          <a:xfrm>
            <a:off x="1030012" y="3287608"/>
            <a:ext cx="10323788" cy="3046988"/>
          </a:xfrm>
          <a:prstGeom prst="rect">
            <a:avLst/>
          </a:prstGeom>
        </p:spPr>
        <p:txBody>
          <a:bodyPr wrap="none">
            <a:spAutoFit/>
          </a:bodyPr>
          <a:lstStyle/>
          <a:p>
            <a:r>
              <a:rPr lang="en-US" sz="2400" dirty="0"/>
              <a:t>In R, there are two functions to create Q-Q plots: </a:t>
            </a:r>
            <a:r>
              <a:rPr lang="en-US" sz="2400" dirty="0" err="1"/>
              <a:t>qqnorm</a:t>
            </a:r>
            <a:r>
              <a:rPr lang="en-US" sz="2400" dirty="0"/>
              <a:t> and </a:t>
            </a:r>
            <a:r>
              <a:rPr lang="en-US" sz="2400" dirty="0" err="1"/>
              <a:t>qqplot</a:t>
            </a:r>
            <a:r>
              <a:rPr lang="en-US" sz="2400" dirty="0"/>
              <a:t>.</a:t>
            </a:r>
          </a:p>
          <a:p>
            <a:endParaRPr lang="en-US" sz="2400" dirty="0" smtClean="0"/>
          </a:p>
          <a:p>
            <a:r>
              <a:rPr lang="en-US" sz="2400" dirty="0" smtClean="0"/>
              <a:t># Creates a standard </a:t>
            </a:r>
            <a:r>
              <a:rPr lang="en-US" sz="2400" dirty="0"/>
              <a:t>Normal distribution from 0.01 to 0.99 by increments of 0.01 </a:t>
            </a:r>
            <a:endParaRPr lang="en-US" sz="2400" dirty="0" smtClean="0"/>
          </a:p>
          <a:p>
            <a:r>
              <a:rPr lang="en-US" sz="2400" dirty="0" err="1" smtClean="0"/>
              <a:t>qnorm</a:t>
            </a:r>
            <a:r>
              <a:rPr lang="en-US" sz="2400" dirty="0" smtClean="0"/>
              <a:t>(</a:t>
            </a:r>
            <a:r>
              <a:rPr lang="en-US" sz="2400" dirty="0" err="1" smtClean="0"/>
              <a:t>seq</a:t>
            </a:r>
            <a:r>
              <a:rPr lang="en-US" sz="2400" dirty="0" smtClean="0"/>
              <a:t>(0.01,0.99,0.01))</a:t>
            </a:r>
          </a:p>
          <a:p>
            <a:r>
              <a:rPr lang="en-US" sz="2400" dirty="0" smtClean="0"/>
              <a:t>quantile(</a:t>
            </a:r>
            <a:r>
              <a:rPr lang="en-US" sz="2400" dirty="0" err="1" smtClean="0"/>
              <a:t>rnorm</a:t>
            </a:r>
            <a:r>
              <a:rPr lang="en-US" sz="2400" dirty="0" smtClean="0"/>
              <a:t>(200</a:t>
            </a:r>
            <a:r>
              <a:rPr lang="en-US" sz="2400" dirty="0"/>
              <a:t>),</a:t>
            </a:r>
            <a:r>
              <a:rPr lang="en-US" sz="2400" dirty="0" err="1"/>
              <a:t>probs</a:t>
            </a:r>
            <a:r>
              <a:rPr lang="en-US" sz="2400" dirty="0"/>
              <a:t> = </a:t>
            </a:r>
            <a:r>
              <a:rPr lang="en-US" sz="2400" dirty="0" err="1"/>
              <a:t>seq</a:t>
            </a:r>
            <a:r>
              <a:rPr lang="en-US" sz="2400" dirty="0"/>
              <a:t>(0.01,0.99,0.01</a:t>
            </a:r>
            <a:r>
              <a:rPr lang="en-US" sz="2400" dirty="0" smtClean="0"/>
              <a:t>))</a:t>
            </a:r>
          </a:p>
          <a:p>
            <a:endParaRPr lang="en-US" sz="2400" dirty="0"/>
          </a:p>
          <a:p>
            <a:r>
              <a:rPr lang="en-US" sz="2400" dirty="0"/>
              <a:t>y &lt;- </a:t>
            </a:r>
            <a:r>
              <a:rPr lang="en-US" sz="2400" dirty="0" err="1"/>
              <a:t>qunif</a:t>
            </a:r>
            <a:r>
              <a:rPr lang="en-US" sz="2400" dirty="0"/>
              <a:t>(</a:t>
            </a:r>
            <a:r>
              <a:rPr lang="en-US" sz="2400" dirty="0" err="1"/>
              <a:t>ppoints</a:t>
            </a:r>
            <a:r>
              <a:rPr lang="en-US" sz="2400" dirty="0"/>
              <a:t>(length(</a:t>
            </a:r>
            <a:r>
              <a:rPr lang="en-US" sz="2400" dirty="0" err="1"/>
              <a:t>randu$x</a:t>
            </a:r>
            <a:r>
              <a:rPr lang="en-US" sz="2400" dirty="0"/>
              <a:t>)))</a:t>
            </a:r>
          </a:p>
          <a:p>
            <a:r>
              <a:rPr lang="en-US" sz="2400" dirty="0" err="1"/>
              <a:t>qqplot</a:t>
            </a:r>
            <a:r>
              <a:rPr lang="en-US" sz="2400" dirty="0"/>
              <a:t>(</a:t>
            </a:r>
            <a:r>
              <a:rPr lang="en-US" sz="2400" dirty="0" err="1"/>
              <a:t>randu$x,y</a:t>
            </a:r>
            <a:r>
              <a:rPr lang="en-US" sz="2400" dirty="0"/>
              <a:t>)</a:t>
            </a:r>
          </a:p>
        </p:txBody>
      </p:sp>
    </p:spTree>
    <p:extLst>
      <p:ext uri="{BB962C8B-B14F-4D97-AF65-F5344CB8AC3E}">
        <p14:creationId xmlns:p14="http://schemas.microsoft.com/office/powerpoint/2010/main" val="1841216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tables: </a:t>
            </a:r>
            <a:r>
              <a:rPr lang="en-US" sz="3200" dirty="0" smtClean="0"/>
              <a:t>Used to describe categorical variables</a:t>
            </a:r>
            <a:endParaRPr lang="en-US" sz="3200" dirty="0"/>
          </a:p>
        </p:txBody>
      </p:sp>
      <p:sp>
        <p:nvSpPr>
          <p:cNvPr id="3" name="Content Placeholder 2"/>
          <p:cNvSpPr>
            <a:spLocks noGrp="1"/>
          </p:cNvSpPr>
          <p:nvPr>
            <p:ph idx="1"/>
          </p:nvPr>
        </p:nvSpPr>
        <p:spPr/>
        <p:txBody>
          <a:bodyPr>
            <a:normAutofit/>
          </a:bodyPr>
          <a:lstStyle/>
          <a:p>
            <a:r>
              <a:rPr lang="en-US" dirty="0"/>
              <a:t>You can generate frequency tables </a:t>
            </a:r>
            <a:r>
              <a:rPr lang="en-US" dirty="0" smtClean="0"/>
              <a:t>using:</a:t>
            </a:r>
          </a:p>
          <a:p>
            <a:r>
              <a:rPr lang="en-US" dirty="0" smtClean="0"/>
              <a:t>the </a:t>
            </a:r>
            <a:r>
              <a:rPr lang="en-US" dirty="0"/>
              <a:t>table( ) </a:t>
            </a:r>
            <a:r>
              <a:rPr lang="en-US" dirty="0" smtClean="0"/>
              <a:t>function</a:t>
            </a:r>
          </a:p>
          <a:p>
            <a:r>
              <a:rPr lang="en-US" dirty="0" smtClean="0"/>
              <a:t>tables </a:t>
            </a:r>
            <a:r>
              <a:rPr lang="en-US" dirty="0"/>
              <a:t>of proportions using the </a:t>
            </a:r>
            <a:r>
              <a:rPr lang="en-US" dirty="0" err="1"/>
              <a:t>prop.table</a:t>
            </a:r>
            <a:r>
              <a:rPr lang="en-US" dirty="0"/>
              <a:t>( ) function, and </a:t>
            </a:r>
            <a:endParaRPr lang="en-US" dirty="0" smtClean="0"/>
          </a:p>
          <a:p>
            <a:r>
              <a:rPr lang="en-US" dirty="0" smtClean="0"/>
              <a:t>marginal </a:t>
            </a:r>
            <a:r>
              <a:rPr lang="en-US" dirty="0"/>
              <a:t>frequencies using </a:t>
            </a:r>
            <a:r>
              <a:rPr lang="en-US" dirty="0" err="1"/>
              <a:t>margin.table</a:t>
            </a:r>
            <a:r>
              <a:rPr lang="en-US" dirty="0"/>
              <a:t>( </a:t>
            </a:r>
            <a:r>
              <a:rPr lang="en-US" dirty="0" smtClean="0"/>
              <a:t>).</a:t>
            </a:r>
          </a:p>
          <a:p>
            <a:endParaRPr lang="en-US" dirty="0" smtClean="0"/>
          </a:p>
          <a:p>
            <a:r>
              <a:rPr lang="en-US" dirty="0" smtClean="0"/>
              <a:t>Compute </a:t>
            </a:r>
            <a:r>
              <a:rPr lang="en-US" dirty="0"/>
              <a:t>table margins and relative </a:t>
            </a:r>
            <a:r>
              <a:rPr lang="en-US" dirty="0" smtClean="0"/>
              <a:t>frequency</a:t>
            </a:r>
          </a:p>
          <a:p>
            <a:pPr lvl="1"/>
            <a:r>
              <a:rPr lang="en-US" dirty="0" smtClean="0"/>
              <a:t>table(x)</a:t>
            </a:r>
            <a:endParaRPr lang="en-US" dirty="0" smtClean="0"/>
          </a:p>
          <a:p>
            <a:pPr lvl="1"/>
            <a:r>
              <a:rPr lang="en-US" dirty="0" err="1"/>
              <a:t>margin.table</a:t>
            </a:r>
            <a:r>
              <a:rPr lang="en-US" dirty="0"/>
              <a:t>(x, margin = NULL) </a:t>
            </a:r>
            <a:endParaRPr lang="en-US" dirty="0" smtClean="0"/>
          </a:p>
          <a:p>
            <a:pPr lvl="1"/>
            <a:r>
              <a:rPr lang="en-US" dirty="0" err="1" smtClean="0"/>
              <a:t>prop.table</a:t>
            </a:r>
            <a:r>
              <a:rPr lang="en-US" dirty="0" smtClean="0"/>
              <a:t>(x</a:t>
            </a:r>
            <a:r>
              <a:rPr lang="en-US" dirty="0"/>
              <a:t>, margin = NULL</a:t>
            </a:r>
            <a:r>
              <a:rPr lang="en-US" dirty="0" smtClean="0"/>
              <a:t>)</a:t>
            </a:r>
          </a:p>
          <a:p>
            <a:pPr marL="457200" lvl="1" indent="0">
              <a:buNone/>
            </a:pPr>
            <a:endParaRPr lang="en-US" dirty="0" smtClean="0"/>
          </a:p>
          <a:p>
            <a:endParaRPr lang="en-US" dirty="0"/>
          </a:p>
        </p:txBody>
      </p:sp>
    </p:spTree>
    <p:extLst>
      <p:ext uri="{BB962C8B-B14F-4D97-AF65-F5344CB8AC3E}">
        <p14:creationId xmlns:p14="http://schemas.microsoft.com/office/powerpoint/2010/main" val="2290921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tables: Used to describe categorical variables</a:t>
            </a:r>
          </a:p>
        </p:txBody>
      </p:sp>
      <p:sp>
        <p:nvSpPr>
          <p:cNvPr id="3" name="Content Placeholder 2"/>
          <p:cNvSpPr>
            <a:spLocks noGrp="1"/>
          </p:cNvSpPr>
          <p:nvPr>
            <p:ph idx="1"/>
          </p:nvPr>
        </p:nvSpPr>
        <p:spPr/>
        <p:txBody>
          <a:bodyPr/>
          <a:lstStyle/>
          <a:p>
            <a:pPr marL="457200" lvl="1" indent="0">
              <a:buNone/>
            </a:pPr>
            <a:r>
              <a:rPr lang="en-US" dirty="0"/>
              <a:t>#Run this example:</a:t>
            </a:r>
          </a:p>
          <a:p>
            <a:pPr marL="914400" lvl="2" indent="0">
              <a:buNone/>
            </a:pPr>
            <a:r>
              <a:rPr lang="en-US" sz="2400" dirty="0"/>
              <a:t>&gt; </a:t>
            </a:r>
            <a:r>
              <a:rPr lang="fr-FR" sz="2400" dirty="0"/>
              <a:t>m &lt;- matrix(1:4, 2)</a:t>
            </a:r>
          </a:p>
          <a:p>
            <a:pPr marL="914400" lvl="2" indent="0">
              <a:buNone/>
            </a:pPr>
            <a:r>
              <a:rPr lang="fr-FR" sz="2400" dirty="0"/>
              <a:t>&gt; </a:t>
            </a:r>
            <a:r>
              <a:rPr lang="fr-FR" sz="2400" dirty="0" err="1"/>
              <a:t>margin.table</a:t>
            </a:r>
            <a:r>
              <a:rPr lang="fr-FR" sz="2400" dirty="0"/>
              <a:t>(m, 1)</a:t>
            </a:r>
          </a:p>
          <a:p>
            <a:pPr marL="914400" lvl="2" indent="0">
              <a:buNone/>
            </a:pPr>
            <a:r>
              <a:rPr lang="fr-FR" sz="2400" dirty="0"/>
              <a:t>&gt; </a:t>
            </a:r>
            <a:r>
              <a:rPr lang="fr-FR" sz="2400" dirty="0" err="1"/>
              <a:t>margin.table</a:t>
            </a:r>
            <a:r>
              <a:rPr lang="fr-FR" sz="2400" dirty="0"/>
              <a:t>(m, 2)</a:t>
            </a:r>
          </a:p>
          <a:p>
            <a:pPr marL="457200" lvl="1" indent="0">
              <a:buNone/>
            </a:pPr>
            <a:r>
              <a:rPr lang="en-US" dirty="0"/>
              <a:t>	&gt; </a:t>
            </a:r>
            <a:r>
              <a:rPr lang="en-US" dirty="0" err="1"/>
              <a:t>prop.table</a:t>
            </a:r>
            <a:r>
              <a:rPr lang="en-US" dirty="0"/>
              <a:t>(m, 1)</a:t>
            </a:r>
          </a:p>
          <a:p>
            <a:endParaRPr lang="en-US" dirty="0"/>
          </a:p>
        </p:txBody>
      </p:sp>
    </p:spTree>
    <p:extLst>
      <p:ext uri="{BB962C8B-B14F-4D97-AF65-F5344CB8AC3E}">
        <p14:creationId xmlns:p14="http://schemas.microsoft.com/office/powerpoint/2010/main" val="347435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9816" cy="2089874"/>
          </a:xfrm>
        </p:spPr>
        <p:txBody>
          <a:bodyPr>
            <a:normAutofit/>
          </a:bodyPr>
          <a:lstStyle/>
          <a:p>
            <a:r>
              <a:rPr lang="en-US" sz="2400" dirty="0"/>
              <a:t>The area of </a:t>
            </a:r>
            <a:r>
              <a:rPr lang="en-US" sz="2400" i="1" dirty="0">
                <a:solidFill>
                  <a:srgbClr val="FF0000"/>
                </a:solidFill>
              </a:rPr>
              <a:t>descriptive statistics </a:t>
            </a:r>
            <a:r>
              <a:rPr lang="en-US" sz="2400" dirty="0"/>
              <a:t>is concerned with </a:t>
            </a:r>
            <a:r>
              <a:rPr lang="en-US" sz="2400" dirty="0">
                <a:solidFill>
                  <a:srgbClr val="FF0000"/>
                </a:solidFill>
              </a:rPr>
              <a:t>meaningful</a:t>
            </a:r>
            <a:r>
              <a:rPr lang="en-US" sz="2400" dirty="0"/>
              <a:t> and </a:t>
            </a:r>
            <a:r>
              <a:rPr lang="en-US" sz="2400" dirty="0">
                <a:solidFill>
                  <a:srgbClr val="FF0000"/>
                </a:solidFill>
              </a:rPr>
              <a:t>efficient</a:t>
            </a:r>
            <a:r>
              <a:rPr lang="en-US" sz="2400" dirty="0"/>
              <a:t> ways of presenting data. </a:t>
            </a:r>
            <a:r>
              <a:rPr lang="en-US" sz="2400" dirty="0" smtClean="0"/>
              <a:t/>
            </a:r>
            <a:br>
              <a:rPr lang="en-US" sz="2400" dirty="0" smtClean="0"/>
            </a:br>
            <a:r>
              <a:rPr lang="en-US" sz="2400" dirty="0"/>
              <a:t/>
            </a:r>
            <a:br>
              <a:rPr lang="en-US" sz="2400" dirty="0"/>
            </a:br>
            <a:r>
              <a:rPr lang="en-US" sz="2400" dirty="0"/>
              <a:t>When it comes to </a:t>
            </a:r>
            <a:r>
              <a:rPr lang="en-US" sz="2400" i="1" dirty="0">
                <a:solidFill>
                  <a:srgbClr val="FF0000"/>
                </a:solidFill>
              </a:rPr>
              <a:t>inferential statistics</a:t>
            </a:r>
            <a:r>
              <a:rPr lang="en-US" sz="2400" dirty="0"/>
              <a:t>, though, our goal is to make some statement about a </a:t>
            </a:r>
            <a:r>
              <a:rPr lang="en-US" sz="2400" dirty="0">
                <a:solidFill>
                  <a:srgbClr val="FF0000"/>
                </a:solidFill>
              </a:rPr>
              <a:t>characteristic of a population </a:t>
            </a:r>
            <a:r>
              <a:rPr lang="en-US" sz="2400" dirty="0"/>
              <a:t>based on what we know about a </a:t>
            </a:r>
            <a:r>
              <a:rPr lang="en-US" sz="2400" dirty="0">
                <a:solidFill>
                  <a:srgbClr val="FF0000"/>
                </a:solidFill>
              </a:rPr>
              <a:t>sample drawn from that population</a:t>
            </a:r>
            <a:r>
              <a:rPr lang="en-US" sz="2400" dirty="0"/>
              <a:t>. </a:t>
            </a:r>
          </a:p>
        </p:txBody>
      </p:sp>
      <p:pic>
        <p:nvPicPr>
          <p:cNvPr id="4" name="Content Placeholder 3"/>
          <p:cNvPicPr>
            <a:picLocks noGrp="1" noChangeAspect="1"/>
          </p:cNvPicPr>
          <p:nvPr>
            <p:ph idx="1"/>
          </p:nvPr>
        </p:nvPicPr>
        <p:blipFill>
          <a:blip r:embed="rId3"/>
          <a:stretch>
            <a:fillRect/>
          </a:stretch>
        </p:blipFill>
        <p:spPr>
          <a:xfrm>
            <a:off x="1106768" y="2588628"/>
            <a:ext cx="10182680" cy="4164051"/>
          </a:xfrm>
          <a:prstGeom prst="rect">
            <a:avLst/>
          </a:prstGeom>
        </p:spPr>
      </p:pic>
    </p:spTree>
    <p:extLst>
      <p:ext uri="{BB962C8B-B14F-4D97-AF65-F5344CB8AC3E}">
        <p14:creationId xmlns:p14="http://schemas.microsoft.com/office/powerpoint/2010/main" val="2288630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66"/>
                </a:solidFill>
              </a:rPr>
              <a:t>Inferential statistics</a:t>
            </a:r>
          </a:p>
        </p:txBody>
      </p:sp>
      <p:pic>
        <p:nvPicPr>
          <p:cNvPr id="4" name="Content Placeholder 3"/>
          <p:cNvPicPr>
            <a:picLocks noGrp="1" noChangeAspect="1"/>
          </p:cNvPicPr>
          <p:nvPr>
            <p:ph idx="1"/>
          </p:nvPr>
        </p:nvPicPr>
        <p:blipFill>
          <a:blip r:embed="rId3"/>
          <a:stretch>
            <a:fillRect/>
          </a:stretch>
        </p:blipFill>
        <p:spPr>
          <a:xfrm>
            <a:off x="1194619" y="1322160"/>
            <a:ext cx="9291484" cy="5184648"/>
          </a:xfrm>
          <a:prstGeom prst="rect">
            <a:avLst/>
          </a:prstGeom>
        </p:spPr>
      </p:pic>
      <p:sp>
        <p:nvSpPr>
          <p:cNvPr id="3" name="Slide Number Placeholder 2"/>
          <p:cNvSpPr>
            <a:spLocks noGrp="1"/>
          </p:cNvSpPr>
          <p:nvPr>
            <p:ph type="sldNum" sz="quarter" idx="12"/>
          </p:nvPr>
        </p:nvSpPr>
        <p:spPr/>
        <p:txBody>
          <a:bodyPr/>
          <a:lstStyle/>
          <a:p>
            <a:fld id="{41B33E5B-0DFA-4B6D-8165-8883EC125E94}" type="slidenum">
              <a:rPr lang="en-US" smtClean="0"/>
              <a:t>38</a:t>
            </a:fld>
            <a:endParaRPr lang="en-US"/>
          </a:p>
        </p:txBody>
      </p:sp>
    </p:spTree>
    <p:extLst>
      <p:ext uri="{BB962C8B-B14F-4D97-AF65-F5344CB8AC3E}">
        <p14:creationId xmlns:p14="http://schemas.microsoft.com/office/powerpoint/2010/main" val="3523926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679810" y="870155"/>
            <a:ext cx="7324626" cy="5486400"/>
          </a:xfrm>
          <a:prstGeom prst="rect">
            <a:avLst/>
          </a:prstGeom>
        </p:spPr>
      </p:pic>
      <p:sp>
        <p:nvSpPr>
          <p:cNvPr id="7" name="Slide Number Placeholder 6"/>
          <p:cNvSpPr>
            <a:spLocks noGrp="1"/>
          </p:cNvSpPr>
          <p:nvPr>
            <p:ph type="sldNum" sz="quarter" idx="12"/>
          </p:nvPr>
        </p:nvSpPr>
        <p:spPr/>
        <p:txBody>
          <a:bodyPr/>
          <a:lstStyle/>
          <a:p>
            <a:fld id="{41B33E5B-0DFA-4B6D-8165-8883EC125E94}" type="slidenum">
              <a:rPr lang="en-US" smtClean="0"/>
              <a:t>39</a:t>
            </a:fld>
            <a:endParaRPr lang="en-US"/>
          </a:p>
        </p:txBody>
      </p:sp>
    </p:spTree>
    <p:extLst>
      <p:ext uri="{BB962C8B-B14F-4D97-AF65-F5344CB8AC3E}">
        <p14:creationId xmlns:p14="http://schemas.microsoft.com/office/powerpoint/2010/main" val="1442195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559432"/>
            <a:ext cx="11515877" cy="750756"/>
          </a:xfrm>
        </p:spPr>
        <p:txBody>
          <a:bodyPr>
            <a:normAutofit/>
          </a:bodyPr>
          <a:lstStyle/>
          <a:p>
            <a:r>
              <a:rPr lang="en-US" sz="4400" dirty="0">
                <a:solidFill>
                  <a:srgbClr val="1E4F7C"/>
                </a:solidFill>
              </a:rPr>
              <a:t>BK Ashford, Director of Data Science</a:t>
            </a:r>
          </a:p>
        </p:txBody>
      </p:sp>
      <p:sp>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507083" y="1540190"/>
            <a:ext cx="11522284" cy="5121329"/>
          </a:xfrm>
        </p:spPr>
        <p:txBody>
          <a:bodyPr>
            <a:normAutofit/>
          </a:bodyPr>
          <a:lstStyle/>
          <a:p>
            <a:r>
              <a:rPr lang="en-US" sz="2400" dirty="0"/>
              <a:t>Over 22 years of Data Science solution delivery experience</a:t>
            </a:r>
          </a:p>
          <a:p>
            <a:r>
              <a:rPr lang="en-US" sz="2400" dirty="0"/>
              <a:t>Analytical Consultant for SAS Institute for over 11 years</a:t>
            </a:r>
          </a:p>
          <a:p>
            <a:r>
              <a:rPr lang="en-US" sz="2400" dirty="0"/>
              <a:t>Successful Data Science solution delivery across multiple industries</a:t>
            </a:r>
          </a:p>
          <a:p>
            <a:pPr lvl="1"/>
            <a:r>
              <a:rPr lang="en-US" dirty="0"/>
              <a:t>Insurance Carriers</a:t>
            </a:r>
          </a:p>
          <a:p>
            <a:pPr lvl="1"/>
            <a:r>
              <a:rPr lang="en-US" dirty="0"/>
              <a:t>Major Airlines</a:t>
            </a:r>
          </a:p>
          <a:p>
            <a:pPr lvl="1"/>
            <a:r>
              <a:rPr lang="en-US" dirty="0"/>
              <a:t>Credit Bureaus</a:t>
            </a:r>
          </a:p>
          <a:p>
            <a:pPr lvl="1"/>
            <a:r>
              <a:rPr lang="en-US" dirty="0"/>
              <a:t>Retail</a:t>
            </a:r>
          </a:p>
          <a:p>
            <a:pPr marL="285750" indent="-285750">
              <a:lnSpc>
                <a:spcPct val="100000"/>
              </a:lnSpc>
              <a:buClr>
                <a:srgbClr val="C00000"/>
              </a:buClr>
            </a:pPr>
            <a:r>
              <a:rPr lang="en-US" sz="2400" dirty="0"/>
              <a:t>Education:</a:t>
            </a:r>
          </a:p>
          <a:p>
            <a:pPr lvl="1"/>
            <a:r>
              <a:rPr lang="en-US" dirty="0"/>
              <a:t>M.Sc. Applied Mathematics, Lehigh University</a:t>
            </a:r>
          </a:p>
          <a:p>
            <a:pPr lvl="1"/>
            <a:r>
              <a:rPr lang="en-US" dirty="0"/>
              <a:t>B.S. Mathematics, Morehouse College</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29DCDE09-3148-441E-8814-5509F764CBF1}" type="slidenum">
              <a:rPr lang="en-US" smtClean="0"/>
              <a:t>4</a:t>
            </a:fld>
            <a:endParaRPr lang="en-US"/>
          </a:p>
        </p:txBody>
      </p:sp>
      <p:pic>
        <p:nvPicPr>
          <p:cNvPr id="6" name="Picture 5">
            <a:extLst>
              <a:ext uri="{FF2B5EF4-FFF2-40B4-BE49-F238E27FC236}">
                <a16:creationId xmlns:a16="http://schemas.microsoft.com/office/drawing/2014/main" id="{1A2D1747-23FB-4C4E-BE2A-CAE619762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588" y="5905620"/>
            <a:ext cx="2154129" cy="952380"/>
          </a:xfrm>
          <a:prstGeom prst="rect">
            <a:avLst/>
          </a:prstGeom>
        </p:spPr>
      </p:pic>
    </p:spTree>
    <p:extLst>
      <p:ext uri="{BB962C8B-B14F-4D97-AF65-F5344CB8AC3E}">
        <p14:creationId xmlns:p14="http://schemas.microsoft.com/office/powerpoint/2010/main" val="15037182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 </a:t>
            </a:r>
            <a:r>
              <a:rPr lang="en-US" dirty="0"/>
              <a:t>Dimension of Matrix or Data Frame</a:t>
            </a:r>
            <a:br>
              <a:rPr lang="en-US" dirty="0"/>
            </a:br>
            <a:endParaRPr lang="en-US" dirty="0"/>
          </a:p>
        </p:txBody>
      </p:sp>
      <p:sp>
        <p:nvSpPr>
          <p:cNvPr id="4" name="Rectangle 1"/>
          <p:cNvSpPr>
            <a:spLocks noGrp="1" noChangeArrowheads="1"/>
          </p:cNvSpPr>
          <p:nvPr>
            <p:ph idx="1"/>
          </p:nvPr>
        </p:nvSpPr>
        <p:spPr bwMode="auto">
          <a:xfrm>
            <a:off x="5348858" y="3824026"/>
            <a:ext cx="5338191" cy="2585323"/>
          </a:xfrm>
          <a:prstGeom prst="rect">
            <a:avLst/>
          </a:prstGeom>
          <a:solidFill>
            <a:srgbClr val="FF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	 x1 	x2 	 x3 	x4 	x5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29 	 6 	2.5 	 6 	 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2 	 26 	 8 	1.1 	47 	 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3 	 -7 	 6 	3.9 	38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4 	-11 	 6 	1.1 	33 	 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5 	 17 	 7 	1.7 	27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6 	-11 	 7 	3.0 	41 	 6</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647700" y="1450539"/>
            <a:ext cx="10039350" cy="3046988"/>
          </a:xfrm>
          <a:prstGeom prst="rect">
            <a:avLst/>
          </a:prstGeom>
        </p:spPr>
        <p:txBody>
          <a:bodyPr wrap="square">
            <a:spAutoFit/>
          </a:bodyPr>
          <a:lstStyle/>
          <a:p>
            <a:r>
              <a:rPr lang="en-US" sz="2400" dirty="0" smtClean="0"/>
              <a:t>&gt; </a:t>
            </a:r>
            <a:r>
              <a:rPr lang="en-US" sz="2400" dirty="0" err="1" smtClean="0"/>
              <a:t>set.seed</a:t>
            </a:r>
            <a:r>
              <a:rPr lang="en-US" sz="2400" dirty="0" smtClean="0"/>
              <a:t>(8212)                        	  # Set Seed for reproducibility</a:t>
            </a:r>
          </a:p>
          <a:p>
            <a:r>
              <a:rPr lang="en-US" sz="2400" dirty="0" smtClean="0"/>
              <a:t>&gt; N &lt;- 500                                		  # Sample size</a:t>
            </a:r>
          </a:p>
          <a:p>
            <a:endParaRPr lang="en-US" sz="2400" dirty="0" smtClean="0"/>
          </a:p>
          <a:p>
            <a:r>
              <a:rPr lang="en-US" sz="2400" dirty="0" smtClean="0"/>
              <a:t>&gt; x1 &lt;- round(</a:t>
            </a:r>
            <a:r>
              <a:rPr lang="en-US" sz="2400" dirty="0" err="1" smtClean="0"/>
              <a:t>rnorm</a:t>
            </a:r>
            <a:r>
              <a:rPr lang="en-US" sz="2400" dirty="0" smtClean="0"/>
              <a:t>(N, 1, 20))              # Create 5 random variables</a:t>
            </a:r>
          </a:p>
          <a:p>
            <a:r>
              <a:rPr lang="en-US" sz="2400" dirty="0" smtClean="0"/>
              <a:t>&gt; x2 &lt;- round(</a:t>
            </a:r>
            <a:r>
              <a:rPr lang="en-US" sz="2400" dirty="0" err="1" smtClean="0"/>
              <a:t>runif</a:t>
            </a:r>
            <a:r>
              <a:rPr lang="en-US" sz="2400" dirty="0" smtClean="0"/>
              <a:t>(N, 5, 10))</a:t>
            </a:r>
          </a:p>
          <a:p>
            <a:r>
              <a:rPr lang="en-US" sz="2400" dirty="0" smtClean="0"/>
              <a:t>&gt; x3 &lt;- round(</a:t>
            </a:r>
            <a:r>
              <a:rPr lang="en-US" sz="2400" dirty="0" err="1" smtClean="0"/>
              <a:t>runif</a:t>
            </a:r>
            <a:r>
              <a:rPr lang="en-US" sz="2400" dirty="0" smtClean="0"/>
              <a:t>(N, 1, 4), 1)</a:t>
            </a:r>
          </a:p>
          <a:p>
            <a:r>
              <a:rPr lang="en-US" sz="2400" dirty="0" smtClean="0"/>
              <a:t>&gt; x4 &lt;- round(</a:t>
            </a:r>
            <a:r>
              <a:rPr lang="en-US" sz="2400" dirty="0" err="1" smtClean="0"/>
              <a:t>runif</a:t>
            </a:r>
            <a:r>
              <a:rPr lang="en-US" sz="2400" dirty="0" smtClean="0"/>
              <a:t>(N, 5, 50))</a:t>
            </a:r>
          </a:p>
          <a:p>
            <a:r>
              <a:rPr lang="en-US" sz="2400" dirty="0" smtClean="0"/>
              <a:t>&gt; x5 &lt;- </a:t>
            </a:r>
            <a:r>
              <a:rPr lang="en-US" sz="2400" dirty="0" err="1" smtClean="0"/>
              <a:t>rpois</a:t>
            </a:r>
            <a:r>
              <a:rPr lang="en-US" sz="2400" dirty="0" smtClean="0"/>
              <a:t>(N, 5)</a:t>
            </a:r>
            <a:endParaRPr lang="en-US" sz="2400" dirty="0"/>
          </a:p>
        </p:txBody>
      </p:sp>
    </p:spTree>
    <p:extLst>
      <p:ext uri="{BB962C8B-B14F-4D97-AF65-F5344CB8AC3E}">
        <p14:creationId xmlns:p14="http://schemas.microsoft.com/office/powerpoint/2010/main" val="416587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299" y="342371"/>
            <a:ext cx="11090438" cy="1303867"/>
          </a:xfrm>
        </p:spPr>
        <p:txBody>
          <a:bodyPr>
            <a:normAutofit/>
          </a:bodyPr>
          <a:lstStyle/>
          <a:p>
            <a:r>
              <a:rPr lang="en-US" dirty="0">
                <a:solidFill>
                  <a:srgbClr val="003366"/>
                </a:solidFill>
              </a:rPr>
              <a:t>The sampling process comprises several </a:t>
            </a:r>
            <a:r>
              <a:rPr lang="en-US" dirty="0" smtClean="0">
                <a:solidFill>
                  <a:srgbClr val="003366"/>
                </a:solidFill>
              </a:rPr>
              <a:t>stages:</a:t>
            </a:r>
            <a:endParaRPr lang="en-US" dirty="0">
              <a:solidFill>
                <a:srgbClr val="003366"/>
              </a:solidFill>
            </a:endParaRPr>
          </a:p>
        </p:txBody>
      </p:sp>
      <p:sp>
        <p:nvSpPr>
          <p:cNvPr id="3" name="Content Placeholder 2"/>
          <p:cNvSpPr>
            <a:spLocks noGrp="1"/>
          </p:cNvSpPr>
          <p:nvPr>
            <p:ph idx="1"/>
          </p:nvPr>
        </p:nvSpPr>
        <p:spPr/>
        <p:txBody>
          <a:bodyPr>
            <a:normAutofit/>
          </a:bodyPr>
          <a:lstStyle/>
          <a:p>
            <a:r>
              <a:rPr lang="en-US" dirty="0" smtClean="0"/>
              <a:t>Define the </a:t>
            </a:r>
            <a:r>
              <a:rPr lang="en-US" dirty="0"/>
              <a:t>population of concern</a:t>
            </a:r>
          </a:p>
          <a:p>
            <a:r>
              <a:rPr lang="en-US" dirty="0" smtClean="0"/>
              <a:t>Specify a </a:t>
            </a:r>
            <a:r>
              <a:rPr lang="en-US" dirty="0">
                <a:hlinkClick r:id="rId2"/>
              </a:rPr>
              <a:t>sampling frame</a:t>
            </a:r>
            <a:r>
              <a:rPr lang="en-US" dirty="0"/>
              <a:t>, a </a:t>
            </a:r>
            <a:r>
              <a:rPr lang="en-US" dirty="0">
                <a:hlinkClick r:id="rId3" tooltip="Set (mathematics)"/>
              </a:rPr>
              <a:t>set</a:t>
            </a:r>
            <a:r>
              <a:rPr lang="en-US" dirty="0"/>
              <a:t> of items or events possible to measure</a:t>
            </a:r>
          </a:p>
          <a:p>
            <a:r>
              <a:rPr lang="en-US" dirty="0"/>
              <a:t>Specify </a:t>
            </a:r>
            <a:r>
              <a:rPr lang="en-US" dirty="0" smtClean="0"/>
              <a:t>a </a:t>
            </a:r>
            <a:r>
              <a:rPr lang="en-US" dirty="0">
                <a:hlinkClick r:id="rId4"/>
              </a:rPr>
              <a:t>sampling method</a:t>
            </a:r>
            <a:r>
              <a:rPr lang="en-US" dirty="0"/>
              <a:t> for selecting items or events from the frame</a:t>
            </a:r>
          </a:p>
          <a:p>
            <a:r>
              <a:rPr lang="en-US" dirty="0" smtClean="0"/>
              <a:t>Determine </a:t>
            </a:r>
            <a:r>
              <a:rPr lang="en-US" dirty="0"/>
              <a:t>the sample size</a:t>
            </a:r>
          </a:p>
          <a:p>
            <a:r>
              <a:rPr lang="en-US" dirty="0" smtClean="0"/>
              <a:t>Implement </a:t>
            </a:r>
            <a:r>
              <a:rPr lang="en-US" dirty="0"/>
              <a:t>the sampling plan</a:t>
            </a:r>
          </a:p>
          <a:p>
            <a:r>
              <a:rPr lang="en-US" dirty="0" smtClean="0"/>
              <a:t>Sample </a:t>
            </a:r>
            <a:r>
              <a:rPr lang="en-US" dirty="0"/>
              <a:t>and </a:t>
            </a:r>
            <a:r>
              <a:rPr lang="en-US" dirty="0" smtClean="0"/>
              <a:t>collect data </a:t>
            </a:r>
            <a:endParaRPr lang="en-US" dirty="0"/>
          </a:p>
          <a:p>
            <a:endParaRPr lang="en-US" dirty="0"/>
          </a:p>
        </p:txBody>
      </p:sp>
      <p:sp>
        <p:nvSpPr>
          <p:cNvPr id="4" name="Slide Number Placeholder 3"/>
          <p:cNvSpPr>
            <a:spLocks noGrp="1"/>
          </p:cNvSpPr>
          <p:nvPr>
            <p:ph type="sldNum" sz="quarter" idx="12"/>
          </p:nvPr>
        </p:nvSpPr>
        <p:spPr/>
        <p:txBody>
          <a:bodyPr/>
          <a:lstStyle/>
          <a:p>
            <a:fld id="{15C3D8F7-AF1C-438F-835E-2D47B9F42B69}" type="slidenum">
              <a:rPr lang="en-US" smtClean="0"/>
              <a:t>41</a:t>
            </a:fld>
            <a:endParaRPr lang="en-US"/>
          </a:p>
        </p:txBody>
      </p:sp>
    </p:spTree>
    <p:extLst>
      <p:ext uri="{BB962C8B-B14F-4D97-AF65-F5344CB8AC3E}">
        <p14:creationId xmlns:p14="http://schemas.microsoft.com/office/powerpoint/2010/main" val="7252480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43897" y="671235"/>
            <a:ext cx="10117393" cy="5832803"/>
          </a:xfrm>
          <a:prstGeom prst="rect">
            <a:avLst/>
          </a:prstGeom>
        </p:spPr>
      </p:pic>
      <p:sp>
        <p:nvSpPr>
          <p:cNvPr id="8" name="Slide Number Placeholder 7"/>
          <p:cNvSpPr>
            <a:spLocks noGrp="1"/>
          </p:cNvSpPr>
          <p:nvPr>
            <p:ph type="sldNum" sz="quarter" idx="12"/>
          </p:nvPr>
        </p:nvSpPr>
        <p:spPr/>
        <p:txBody>
          <a:bodyPr/>
          <a:lstStyle/>
          <a:p>
            <a:fld id="{41B33E5B-0DFA-4B6D-8165-8883EC125E94}" type="slidenum">
              <a:rPr lang="en-US" smtClean="0"/>
              <a:t>42</a:t>
            </a:fld>
            <a:endParaRPr lang="en-US"/>
          </a:p>
        </p:txBody>
      </p:sp>
    </p:spTree>
    <p:extLst>
      <p:ext uri="{BB962C8B-B14F-4D97-AF65-F5344CB8AC3E}">
        <p14:creationId xmlns:p14="http://schemas.microsoft.com/office/powerpoint/2010/main" val="561197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25910" y="172869"/>
            <a:ext cx="10397080" cy="6537647"/>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43</a:t>
            </a:fld>
            <a:endParaRPr lang="en-US"/>
          </a:p>
        </p:txBody>
      </p:sp>
    </p:spTree>
    <p:extLst>
      <p:ext uri="{BB962C8B-B14F-4D97-AF65-F5344CB8AC3E}">
        <p14:creationId xmlns:p14="http://schemas.microsoft.com/office/powerpoint/2010/main" val="34878347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44</a:t>
            </a:fld>
            <a:endParaRPr lang="en-US"/>
          </a:p>
        </p:txBody>
      </p:sp>
      <p:sp>
        <p:nvSpPr>
          <p:cNvPr id="2" name="Title 1"/>
          <p:cNvSpPr>
            <a:spLocks noGrp="1"/>
          </p:cNvSpPr>
          <p:nvPr>
            <p:ph type="title" idx="4294967295"/>
          </p:nvPr>
        </p:nvSpPr>
        <p:spPr>
          <a:xfrm>
            <a:off x="1024049" y="740616"/>
            <a:ext cx="9601200" cy="708025"/>
          </a:xfrm>
        </p:spPr>
        <p:txBody>
          <a:bodyPr>
            <a:normAutofit/>
          </a:bodyPr>
          <a:lstStyle/>
          <a:p>
            <a:r>
              <a:rPr lang="en-US" altLang="en-US" b="1" dirty="0" smtClean="0"/>
              <a:t>(Simple) Random Sampling</a:t>
            </a:r>
            <a:endParaRPr lang="en-US" b="1" dirty="0"/>
          </a:p>
        </p:txBody>
      </p:sp>
      <p:sp>
        <p:nvSpPr>
          <p:cNvPr id="3" name="Content Placeholder 2"/>
          <p:cNvSpPr>
            <a:spLocks noGrp="1"/>
          </p:cNvSpPr>
          <p:nvPr>
            <p:ph idx="4294967295"/>
          </p:nvPr>
        </p:nvSpPr>
        <p:spPr>
          <a:xfrm>
            <a:off x="860611" y="1762125"/>
            <a:ext cx="10515600" cy="4486275"/>
          </a:xfrm>
        </p:spPr>
        <p:txBody>
          <a:bodyPr>
            <a:normAutofit fontScale="85000" lnSpcReduction="20000"/>
          </a:bodyPr>
          <a:lstStyle/>
          <a:p>
            <a:r>
              <a:rPr lang="en-US" altLang="en-US" sz="3100" dirty="0" smtClean="0"/>
              <a:t>A sample selected in such a way that every element in the population has a equal probability of being chosen. </a:t>
            </a:r>
          </a:p>
          <a:p>
            <a:r>
              <a:rPr lang="en-US" altLang="en-US" sz="3100" dirty="0" smtClean="0"/>
              <a:t>Equivalently</a:t>
            </a:r>
            <a:r>
              <a:rPr lang="en-US" altLang="en-US" sz="3100" dirty="0"/>
              <a:t>, all samples of size </a:t>
            </a:r>
            <a:r>
              <a:rPr lang="en-US" altLang="en-US" sz="3100" i="1" dirty="0" smtClean="0"/>
              <a:t>n</a:t>
            </a:r>
            <a:r>
              <a:rPr lang="en-US" altLang="en-US" sz="3100" dirty="0" smtClean="0"/>
              <a:t> have an equal chance of being selected.  </a:t>
            </a:r>
          </a:p>
          <a:p>
            <a:r>
              <a:rPr lang="en-US" altLang="en-US" sz="3100" dirty="0" smtClean="0"/>
              <a:t>Obtained either by sampling with replacement from a finite population or by sampling without replacement from an infinite population.</a:t>
            </a:r>
          </a:p>
          <a:p>
            <a:r>
              <a:rPr lang="en-US" altLang="en-US" sz="3100" dirty="0" smtClean="0"/>
              <a:t>Inherent in the concept of randomness: the next result (or occurrence) is not predictable.</a:t>
            </a:r>
          </a:p>
          <a:p>
            <a:r>
              <a:rPr lang="en-US" altLang="en-US" sz="3100" dirty="0" smtClean="0"/>
              <a:t>Proper procedure for selecting a random sample: use a random number generator or a table of random numbers</a:t>
            </a:r>
          </a:p>
          <a:p>
            <a:r>
              <a:rPr lang="en-US" sz="3100" dirty="0"/>
              <a:t>Assumed when performing conventional statistical analyses </a:t>
            </a:r>
          </a:p>
          <a:p>
            <a:r>
              <a:rPr lang="en-US" sz="3100" dirty="0"/>
              <a:t>No guarantee of a representative sample </a:t>
            </a:r>
          </a:p>
          <a:p>
            <a:r>
              <a:rPr lang="en-US" sz="3100" dirty="0"/>
              <a:t>May not be feasible (e.g., costly, impractical) </a:t>
            </a:r>
          </a:p>
          <a:p>
            <a:endParaRPr lang="en-US" dirty="0"/>
          </a:p>
        </p:txBody>
      </p:sp>
    </p:spTree>
    <p:extLst>
      <p:ext uri="{BB962C8B-B14F-4D97-AF65-F5344CB8AC3E}">
        <p14:creationId xmlns:p14="http://schemas.microsoft.com/office/powerpoint/2010/main" val="3671206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45</a:t>
            </a:fld>
            <a:endParaRPr lang="en-US"/>
          </a:p>
        </p:txBody>
      </p:sp>
      <p:sp>
        <p:nvSpPr>
          <p:cNvPr id="2" name="Title 1"/>
          <p:cNvSpPr>
            <a:spLocks noGrp="1"/>
          </p:cNvSpPr>
          <p:nvPr>
            <p:ph type="title" idx="4294967295"/>
          </p:nvPr>
        </p:nvSpPr>
        <p:spPr>
          <a:xfrm>
            <a:off x="1295398" y="655638"/>
            <a:ext cx="9601200" cy="927100"/>
          </a:xfrm>
        </p:spPr>
        <p:txBody>
          <a:bodyPr>
            <a:normAutofit/>
          </a:bodyPr>
          <a:lstStyle/>
          <a:p>
            <a:r>
              <a:rPr lang="en-US" b="1" dirty="0" smtClean="0"/>
              <a:t>Stratified </a:t>
            </a:r>
            <a:r>
              <a:rPr lang="en-US" b="1" dirty="0"/>
              <a:t>Sampling (</a:t>
            </a:r>
            <a:r>
              <a:rPr lang="en-US" altLang="en-US" b="1" dirty="0"/>
              <a:t>Proportional Sample)</a:t>
            </a:r>
            <a:endParaRPr lang="en-US" b="1" dirty="0"/>
          </a:p>
        </p:txBody>
      </p:sp>
      <p:sp>
        <p:nvSpPr>
          <p:cNvPr id="3" name="Content Placeholder 2"/>
          <p:cNvSpPr>
            <a:spLocks noGrp="1"/>
          </p:cNvSpPr>
          <p:nvPr>
            <p:ph idx="4294967295"/>
          </p:nvPr>
        </p:nvSpPr>
        <p:spPr>
          <a:xfrm>
            <a:off x="753035" y="1498041"/>
            <a:ext cx="10636624" cy="4790794"/>
          </a:xfrm>
        </p:spPr>
        <p:txBody>
          <a:bodyPr>
            <a:normAutofit fontScale="85000" lnSpcReduction="20000"/>
          </a:bodyPr>
          <a:lstStyle/>
          <a:p>
            <a:r>
              <a:rPr lang="en-US" dirty="0" smtClean="0"/>
              <a:t>Population gets partitioned into groups based on a factor that may influence the variable that is being measured.   </a:t>
            </a:r>
          </a:p>
          <a:p>
            <a:r>
              <a:rPr lang="en-US" dirty="0" smtClean="0"/>
              <a:t>These groups called strata.  </a:t>
            </a:r>
          </a:p>
          <a:p>
            <a:r>
              <a:rPr lang="en-US" dirty="0" smtClean="0"/>
              <a:t>An individual group is called a stratum.  </a:t>
            </a:r>
          </a:p>
          <a:p>
            <a:r>
              <a:rPr lang="en-US" dirty="0" smtClean="0"/>
              <a:t>To perform </a:t>
            </a:r>
            <a:r>
              <a:rPr lang="en-US" b="1" dirty="0" smtClean="0"/>
              <a:t>stratified sampling</a:t>
            </a:r>
            <a:r>
              <a:rPr lang="en-US" dirty="0" smtClean="0"/>
              <a:t>:</a:t>
            </a:r>
          </a:p>
          <a:p>
            <a:pPr lvl="1"/>
            <a:r>
              <a:rPr lang="en-US" dirty="0" smtClean="0"/>
              <a:t>Partition the population into groups (strata)</a:t>
            </a:r>
          </a:p>
          <a:p>
            <a:pPr lvl="1"/>
            <a:r>
              <a:rPr lang="en-US" dirty="0"/>
              <a:t>O</a:t>
            </a:r>
            <a:r>
              <a:rPr lang="en-US" dirty="0" smtClean="0"/>
              <a:t>btain a simple random sample from each group (stratum)</a:t>
            </a:r>
          </a:p>
          <a:p>
            <a:pPr lvl="1"/>
            <a:r>
              <a:rPr lang="en-US" dirty="0" smtClean="0"/>
              <a:t>Collect data on each sampling unit that was randomly sampled from each group (stratum)  </a:t>
            </a:r>
          </a:p>
          <a:p>
            <a:pPr lvl="1"/>
            <a:r>
              <a:rPr lang="en-US" dirty="0" smtClean="0"/>
              <a:t>Works best when a heterogeneous population is split into fairly homogeneous groups. </a:t>
            </a:r>
          </a:p>
          <a:p>
            <a:r>
              <a:rPr lang="en-US" dirty="0" smtClean="0"/>
              <a:t>Generally produces more precise estimates of the population </a:t>
            </a:r>
            <a:r>
              <a:rPr lang="en-US" dirty="0" err="1" smtClean="0"/>
              <a:t>percents</a:t>
            </a:r>
            <a:r>
              <a:rPr lang="en-US" dirty="0" smtClean="0"/>
              <a:t> than estimates that would be found from a simple random sample. </a:t>
            </a:r>
            <a:r>
              <a:rPr lang="en-US" sz="2800" dirty="0" smtClean="0"/>
              <a:t>More </a:t>
            </a:r>
            <a:r>
              <a:rPr lang="en-US" sz="2800" dirty="0"/>
              <a:t>control over </a:t>
            </a:r>
            <a:r>
              <a:rPr lang="en-US" sz="2800" dirty="0" smtClean="0"/>
              <a:t>representativeness. Allows </a:t>
            </a:r>
            <a:r>
              <a:rPr lang="en-US" sz="2800" dirty="0"/>
              <a:t>for intentional oversampling which permits greater statistical precision (i.e., decreases standard errors</a:t>
            </a:r>
            <a:r>
              <a:rPr lang="en-US" sz="2800" dirty="0" smtClean="0"/>
              <a:t>).</a:t>
            </a:r>
          </a:p>
          <a:p>
            <a:r>
              <a:rPr lang="en-US" dirty="0" smtClean="0"/>
              <a:t>Must have data on the characteristics of the population in order to select the sample.  </a:t>
            </a:r>
            <a:endParaRPr lang="en-US" sz="2800" dirty="0"/>
          </a:p>
          <a:p>
            <a:pPr marL="0" indent="0">
              <a:buNone/>
            </a:pPr>
            <a:endParaRPr lang="en-US" sz="4800" b="1" dirty="0">
              <a:latin typeface="+mj-lt"/>
              <a:ea typeface="+mj-ea"/>
              <a:cs typeface="+mj-cs"/>
            </a:endParaRPr>
          </a:p>
          <a:p>
            <a:endParaRPr lang="en-US" dirty="0" smtClean="0"/>
          </a:p>
          <a:p>
            <a:endParaRPr lang="en-US" dirty="0"/>
          </a:p>
        </p:txBody>
      </p:sp>
    </p:spTree>
    <p:extLst>
      <p:ext uri="{BB962C8B-B14F-4D97-AF65-F5344CB8AC3E}">
        <p14:creationId xmlns:p14="http://schemas.microsoft.com/office/powerpoint/2010/main" val="3120485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46</a:t>
            </a:fld>
            <a:endParaRPr lang="en-US"/>
          </a:p>
        </p:txBody>
      </p:sp>
      <p:sp>
        <p:nvSpPr>
          <p:cNvPr id="2" name="Title 1"/>
          <p:cNvSpPr>
            <a:spLocks noGrp="1"/>
          </p:cNvSpPr>
          <p:nvPr>
            <p:ph type="title" idx="4294967295"/>
          </p:nvPr>
        </p:nvSpPr>
        <p:spPr>
          <a:xfrm>
            <a:off x="1131793" y="646487"/>
            <a:ext cx="9601200" cy="912812"/>
          </a:xfrm>
        </p:spPr>
        <p:txBody>
          <a:bodyPr/>
          <a:lstStyle/>
          <a:p>
            <a:r>
              <a:rPr lang="en-US" b="1" dirty="0" smtClean="0"/>
              <a:t>Cluster Sampling</a:t>
            </a:r>
            <a:endParaRPr lang="en-US" dirty="0"/>
          </a:p>
        </p:txBody>
      </p:sp>
      <p:sp>
        <p:nvSpPr>
          <p:cNvPr id="3" name="Content Placeholder 2"/>
          <p:cNvSpPr>
            <a:spLocks noGrp="1"/>
          </p:cNvSpPr>
          <p:nvPr>
            <p:ph idx="4294967295"/>
          </p:nvPr>
        </p:nvSpPr>
        <p:spPr>
          <a:xfrm>
            <a:off x="968187" y="1694329"/>
            <a:ext cx="10165977" cy="4383742"/>
          </a:xfrm>
        </p:spPr>
        <p:txBody>
          <a:bodyPr>
            <a:normAutofit fontScale="92500" lnSpcReduction="10000"/>
          </a:bodyPr>
          <a:lstStyle/>
          <a:p>
            <a:r>
              <a:rPr lang="en-US" altLang="en-US" dirty="0" smtClean="0"/>
              <a:t>Stratifying the sampling frame and then selecting some or all of the items from some of, but not all, the strata. </a:t>
            </a:r>
          </a:p>
          <a:p>
            <a:pPr lvl="1"/>
            <a:r>
              <a:rPr lang="en-US" dirty="0" smtClean="0"/>
              <a:t>Divide the population into groups (clusters).</a:t>
            </a:r>
          </a:p>
          <a:p>
            <a:pPr lvl="1"/>
            <a:r>
              <a:rPr lang="en-US" dirty="0" smtClean="0"/>
              <a:t>Obtain a simple random sample of so many clusters from all possible clusters.</a:t>
            </a:r>
          </a:p>
          <a:p>
            <a:pPr lvl="1"/>
            <a:r>
              <a:rPr lang="en-US" dirty="0" smtClean="0"/>
              <a:t>Obtain data on every sampling unit in each of the randomly selected clusters.</a:t>
            </a:r>
          </a:p>
          <a:p>
            <a:r>
              <a:rPr lang="en-US" dirty="0" smtClean="0"/>
              <a:t>Note that, unlike with the strata in stratified sampling, the clusters should be microcosms, rather than subsections, of the population.   </a:t>
            </a:r>
          </a:p>
          <a:p>
            <a:r>
              <a:rPr lang="en-US" dirty="0" smtClean="0"/>
              <a:t>Each cluster should be heterogeneous. </a:t>
            </a:r>
          </a:p>
          <a:p>
            <a:r>
              <a:rPr lang="en-US" dirty="0" smtClean="0"/>
              <a:t>Statistical analysis often more complicated than stratified sampling.</a:t>
            </a:r>
          </a:p>
          <a:p>
            <a:r>
              <a:rPr lang="en-US" dirty="0" smtClean="0"/>
              <a:t>Decreases </a:t>
            </a:r>
            <a:r>
              <a:rPr lang="en-US" dirty="0"/>
              <a:t>statistical precision (individuals within groups tend to be more similar so we have less unique information) </a:t>
            </a:r>
          </a:p>
          <a:p>
            <a:pPr lvl="1"/>
            <a:endParaRPr lang="en-US" dirty="0" smtClean="0"/>
          </a:p>
          <a:p>
            <a:endParaRPr lang="en-US" dirty="0"/>
          </a:p>
        </p:txBody>
      </p:sp>
    </p:spTree>
    <p:extLst>
      <p:ext uri="{BB962C8B-B14F-4D97-AF65-F5344CB8AC3E}">
        <p14:creationId xmlns:p14="http://schemas.microsoft.com/office/powerpoint/2010/main" val="178611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7869" y="261256"/>
            <a:ext cx="11218105" cy="6287028"/>
          </a:xfrm>
        </p:spPr>
        <p:txBody>
          <a:bodyPr>
            <a:normAutofit fontScale="70000" lnSpcReduction="20000"/>
          </a:bodyPr>
          <a:lstStyle/>
          <a:p>
            <a:pPr marL="0" indent="0">
              <a:buNone/>
            </a:pPr>
            <a:r>
              <a:rPr lang="en-US" sz="5200" dirty="0">
                <a:solidFill>
                  <a:srgbClr val="003366"/>
                </a:solidFill>
              </a:rPr>
              <a:t>Syntax for Sample Function in R</a:t>
            </a:r>
            <a:r>
              <a:rPr lang="en-US" sz="5200" dirty="0" smtClean="0">
                <a:solidFill>
                  <a:srgbClr val="003366"/>
                </a:solidFill>
              </a:rPr>
              <a:t>:</a:t>
            </a:r>
          </a:p>
          <a:p>
            <a:pPr marL="0" indent="0">
              <a:buNone/>
            </a:pPr>
            <a:endParaRPr lang="en-US" dirty="0"/>
          </a:p>
          <a:p>
            <a:pPr marL="0" indent="0">
              <a:buNone/>
            </a:pPr>
            <a:r>
              <a:rPr lang="en-US" dirty="0" smtClean="0">
                <a:solidFill>
                  <a:srgbClr val="FF0000"/>
                </a:solidFill>
              </a:rPr>
              <a:t>		</a:t>
            </a:r>
            <a:endParaRPr lang="en-US" dirty="0">
              <a:solidFill>
                <a:srgbClr val="FF0000"/>
              </a:solidFill>
            </a:endParaRPr>
          </a:p>
          <a:p>
            <a:pPr marL="0" indent="0">
              <a:buNone/>
            </a:pPr>
            <a:endParaRPr lang="en-US" dirty="0" smtClean="0"/>
          </a:p>
          <a:p>
            <a:pPr marL="0" indent="0">
              <a:buNone/>
            </a:pPr>
            <a:endParaRPr lang="en-US" dirty="0" smtClean="0"/>
          </a:p>
          <a:p>
            <a:pPr marL="0" indent="0">
              <a:buNone/>
            </a:pPr>
            <a:r>
              <a:rPr lang="en-US" sz="3400" dirty="0" smtClean="0"/>
              <a:t># </a:t>
            </a:r>
            <a:r>
              <a:rPr lang="en-US" sz="3400" dirty="0"/>
              <a:t>A single roll of a die is a number between one and six</a:t>
            </a:r>
          </a:p>
          <a:p>
            <a:pPr marL="0" indent="0">
              <a:buNone/>
            </a:pPr>
            <a:endParaRPr lang="en-US" sz="3400" dirty="0" smtClean="0"/>
          </a:p>
          <a:p>
            <a:pPr marL="0" indent="0">
              <a:buNone/>
            </a:pPr>
            <a:r>
              <a:rPr lang="en-US" sz="3400" dirty="0" smtClean="0"/>
              <a:t>&gt; </a:t>
            </a:r>
            <a:r>
              <a:rPr lang="en-US" sz="3400" dirty="0" err="1"/>
              <a:t>set.seed</a:t>
            </a:r>
            <a:r>
              <a:rPr lang="en-US" sz="3400" dirty="0"/>
              <a:t>(1)</a:t>
            </a:r>
          </a:p>
          <a:p>
            <a:pPr marL="0" indent="0">
              <a:buNone/>
            </a:pPr>
            <a:r>
              <a:rPr lang="en-US" sz="3400" dirty="0"/>
              <a:t>&gt; sample(1:6, 10, replace=TRUE</a:t>
            </a:r>
            <a:r>
              <a:rPr lang="en-US" sz="3400" dirty="0" smtClean="0"/>
              <a:t>) #Sample with replacement</a:t>
            </a:r>
            <a:endParaRPr lang="en-US" sz="3400" dirty="0"/>
          </a:p>
          <a:p>
            <a:pPr marL="0" indent="0">
              <a:buNone/>
            </a:pPr>
            <a:endParaRPr lang="en-US" sz="3400" dirty="0" smtClean="0"/>
          </a:p>
          <a:p>
            <a:pPr marL="0" indent="0">
              <a:buNone/>
            </a:pPr>
            <a:r>
              <a:rPr lang="en-US" sz="3400" dirty="0"/>
              <a:t>&gt; sample(1:6, 10, replace=TRUE)</a:t>
            </a:r>
          </a:p>
          <a:p>
            <a:pPr marL="0" indent="0">
              <a:buNone/>
            </a:pPr>
            <a:endParaRPr lang="en-US" sz="3400" dirty="0" smtClean="0"/>
          </a:p>
          <a:p>
            <a:pPr marL="0" indent="0">
              <a:buNone/>
            </a:pPr>
            <a:r>
              <a:rPr lang="en-US" sz="3400" dirty="0" smtClean="0"/>
              <a:t>&gt; </a:t>
            </a:r>
            <a:r>
              <a:rPr lang="en-US" sz="3400" dirty="0" err="1"/>
              <a:t>set.seed</a:t>
            </a:r>
            <a:r>
              <a:rPr lang="en-US" sz="3400" dirty="0"/>
              <a:t>(123</a:t>
            </a:r>
            <a:r>
              <a:rPr lang="en-US" sz="3400" dirty="0" smtClean="0"/>
              <a:t>) #Setting a seed</a:t>
            </a:r>
            <a:endParaRPr lang="en-US" sz="3400" dirty="0"/>
          </a:p>
          <a:p>
            <a:pPr marL="0" indent="0">
              <a:buNone/>
            </a:pPr>
            <a:r>
              <a:rPr lang="en-US" sz="3400" dirty="0" smtClean="0"/>
              <a:t>&gt; index </a:t>
            </a:r>
            <a:r>
              <a:rPr lang="en-US" sz="3400" dirty="0"/>
              <a:t>&lt;- sample(1:nrow(iris), 5)</a:t>
            </a:r>
          </a:p>
          <a:p>
            <a:pPr marL="0" indent="0">
              <a:buNone/>
            </a:pPr>
            <a:r>
              <a:rPr lang="en-US" sz="3400" dirty="0"/>
              <a:t>&gt; index</a:t>
            </a:r>
          </a:p>
          <a:p>
            <a:pPr marL="0" indent="0">
              <a:buNone/>
            </a:pPr>
            <a:r>
              <a:rPr lang="en-US" sz="3400" dirty="0" smtClean="0"/>
              <a:t>&gt; </a:t>
            </a:r>
            <a:r>
              <a:rPr lang="en-US" sz="3400" dirty="0"/>
              <a:t>iris[index, ]</a:t>
            </a:r>
            <a:endParaRPr lang="en-US" sz="3400" dirty="0" smtClean="0"/>
          </a:p>
          <a:p>
            <a:endParaRPr lang="en-US" dirty="0"/>
          </a:p>
        </p:txBody>
      </p:sp>
      <p:sp>
        <p:nvSpPr>
          <p:cNvPr id="7" name="Rectangle 6"/>
          <p:cNvSpPr/>
          <p:nvPr/>
        </p:nvSpPr>
        <p:spPr>
          <a:xfrm>
            <a:off x="3001698" y="845378"/>
            <a:ext cx="6980502" cy="1147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sample(x, size, replace = FALSE, </a:t>
            </a:r>
            <a:r>
              <a:rPr lang="en-US" sz="2800" dirty="0" err="1">
                <a:solidFill>
                  <a:srgbClr val="FF0000"/>
                </a:solidFill>
              </a:rPr>
              <a:t>prob</a:t>
            </a:r>
            <a:r>
              <a:rPr lang="en-US" sz="2800" dirty="0">
                <a:solidFill>
                  <a:srgbClr val="FF0000"/>
                </a:solidFill>
              </a:rPr>
              <a:t> = </a:t>
            </a:r>
            <a:r>
              <a:rPr lang="en-US" sz="2800" dirty="0" smtClean="0">
                <a:solidFill>
                  <a:srgbClr val="FF0000"/>
                </a:solidFill>
              </a:rPr>
              <a:t>NULL)</a:t>
            </a:r>
            <a:endParaRPr lang="en-US" sz="2800" dirty="0"/>
          </a:p>
        </p:txBody>
      </p:sp>
      <p:sp>
        <p:nvSpPr>
          <p:cNvPr id="8" name="Slide Number Placeholder 7"/>
          <p:cNvSpPr>
            <a:spLocks noGrp="1"/>
          </p:cNvSpPr>
          <p:nvPr>
            <p:ph type="sldNum" sz="quarter" idx="12"/>
          </p:nvPr>
        </p:nvSpPr>
        <p:spPr/>
        <p:txBody>
          <a:bodyPr/>
          <a:lstStyle/>
          <a:p>
            <a:fld id="{41B33E5B-0DFA-4B6D-8165-8883EC125E94}" type="slidenum">
              <a:rPr lang="en-US" smtClean="0"/>
              <a:t>47</a:t>
            </a:fld>
            <a:endParaRPr lang="en-US"/>
          </a:p>
        </p:txBody>
      </p:sp>
    </p:spTree>
    <p:extLst>
      <p:ext uri="{BB962C8B-B14F-4D97-AF65-F5344CB8AC3E}">
        <p14:creationId xmlns:p14="http://schemas.microsoft.com/office/powerpoint/2010/main" val="37478156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8472" y="347472"/>
            <a:ext cx="10515600" cy="5852160"/>
          </a:xfrm>
        </p:spPr>
        <p:txBody>
          <a:bodyPr>
            <a:noAutofit/>
          </a:bodyPr>
          <a:lstStyle/>
          <a:p>
            <a:pPr marL="0" indent="0">
              <a:buNone/>
            </a:pPr>
            <a:endParaRPr lang="en-US" sz="1800" dirty="0" smtClean="0"/>
          </a:p>
          <a:p>
            <a:pPr marL="0" indent="0">
              <a:buNone/>
            </a:pPr>
            <a:r>
              <a:rPr lang="en-US" sz="2400" dirty="0" smtClean="0"/>
              <a:t>#Stratified sampling</a:t>
            </a:r>
          </a:p>
          <a:p>
            <a:pPr marL="0" indent="0">
              <a:buNone/>
            </a:pPr>
            <a:r>
              <a:rPr lang="en-US" sz="2400" dirty="0" err="1"/>
              <a:t>set.seed</a:t>
            </a:r>
            <a:r>
              <a:rPr lang="en-US" sz="2400" dirty="0"/>
              <a:t>(1)</a:t>
            </a:r>
          </a:p>
          <a:p>
            <a:pPr marL="0" indent="0">
              <a:buNone/>
            </a:pPr>
            <a:r>
              <a:rPr lang="en-US" sz="2400" dirty="0" smtClean="0"/>
              <a:t>&gt; d1 </a:t>
            </a:r>
            <a:r>
              <a:rPr lang="en-US" sz="2400" dirty="0"/>
              <a:t>&lt;- </a:t>
            </a:r>
            <a:r>
              <a:rPr lang="en-US" sz="2400" dirty="0" err="1"/>
              <a:t>data.frame</a:t>
            </a:r>
            <a:r>
              <a:rPr lang="en-US" sz="2400" dirty="0"/>
              <a:t>(ID = 1:100, A = sample(c("AA", "BB", "CC", "DD", "EE"), 100, </a:t>
            </a:r>
            <a:r>
              <a:rPr lang="en-US" sz="2400" dirty="0" smtClean="0"/>
              <a:t>replace </a:t>
            </a:r>
            <a:r>
              <a:rPr lang="en-US" sz="2400" dirty="0"/>
              <a:t>= TRUE), </a:t>
            </a:r>
            <a:r>
              <a:rPr lang="en-US" sz="2400" dirty="0" smtClean="0"/>
              <a:t> </a:t>
            </a:r>
          </a:p>
          <a:p>
            <a:pPr marL="0" indent="0">
              <a:buNone/>
            </a:pPr>
            <a:r>
              <a:rPr lang="en-US" sz="2400" dirty="0" smtClean="0"/>
              <a:t>B </a:t>
            </a:r>
            <a:r>
              <a:rPr lang="en-US" sz="2400" dirty="0"/>
              <a:t>= </a:t>
            </a:r>
            <a:r>
              <a:rPr lang="en-US" sz="2400" dirty="0" smtClean="0"/>
              <a:t>norm(100</a:t>
            </a:r>
            <a:r>
              <a:rPr lang="en-US" sz="2400" dirty="0"/>
              <a:t>), C = abs(round(</a:t>
            </a:r>
            <a:r>
              <a:rPr lang="en-US" sz="2400" dirty="0" err="1"/>
              <a:t>rnorm</a:t>
            </a:r>
            <a:r>
              <a:rPr lang="en-US" sz="2400" dirty="0"/>
              <a:t>(100), digits = 1)), </a:t>
            </a:r>
            <a:r>
              <a:rPr lang="en-US" sz="2400" dirty="0" smtClean="0"/>
              <a:t> </a:t>
            </a:r>
          </a:p>
          <a:p>
            <a:pPr marL="0" indent="0">
              <a:buNone/>
            </a:pPr>
            <a:r>
              <a:rPr lang="en-US" sz="2400" dirty="0" smtClean="0"/>
              <a:t>D </a:t>
            </a:r>
            <a:r>
              <a:rPr lang="en-US" sz="2400" dirty="0"/>
              <a:t>= sample(c("CA", "NY", "TX"), 100, replace = TRUE), </a:t>
            </a:r>
            <a:endParaRPr lang="en-US" sz="2400" dirty="0" smtClean="0"/>
          </a:p>
          <a:p>
            <a:pPr marL="0" indent="0">
              <a:buNone/>
            </a:pPr>
            <a:r>
              <a:rPr lang="en-US" sz="2400" dirty="0" smtClean="0"/>
              <a:t>E </a:t>
            </a:r>
            <a:r>
              <a:rPr lang="en-US" sz="2400" dirty="0"/>
              <a:t>= sample(c("M", </a:t>
            </a:r>
            <a:r>
              <a:rPr lang="en-US" sz="2400" dirty="0" smtClean="0"/>
              <a:t> "</a:t>
            </a:r>
            <a:r>
              <a:rPr lang="en-US" sz="2400" dirty="0"/>
              <a:t>F"), 100, replace = TRUE))</a:t>
            </a:r>
          </a:p>
          <a:p>
            <a:pPr marL="0" indent="0">
              <a:buNone/>
            </a:pPr>
            <a:r>
              <a:rPr lang="en-US" sz="2400" dirty="0" smtClean="0"/>
              <a:t>&gt; summary(d1</a:t>
            </a:r>
            <a:r>
              <a:rPr lang="en-US" sz="2400" dirty="0"/>
              <a:t>)</a:t>
            </a:r>
          </a:p>
          <a:p>
            <a:pPr marL="0" indent="0">
              <a:buNone/>
            </a:pPr>
            <a:r>
              <a:rPr lang="en-US" sz="2400" dirty="0" smtClean="0"/>
              <a:t>&gt; stratified(d1</a:t>
            </a:r>
            <a:r>
              <a:rPr lang="en-US" sz="2400" dirty="0"/>
              <a:t>, "A", 0.1</a:t>
            </a:r>
            <a:r>
              <a:rPr lang="en-US" sz="2400" dirty="0" smtClean="0"/>
              <a:t>) #A </a:t>
            </a:r>
            <a:r>
              <a:rPr lang="en-US" sz="2400" dirty="0"/>
              <a:t>10% sample from all -A- groups in </a:t>
            </a:r>
            <a:r>
              <a:rPr lang="en-US" sz="2400" dirty="0" smtClean="0"/>
              <a:t>d1</a:t>
            </a:r>
            <a:endParaRPr lang="en-US" sz="2400" dirty="0"/>
          </a:p>
          <a:p>
            <a:pPr marL="0" indent="0">
              <a:buNone/>
            </a:pPr>
            <a:endParaRPr lang="en-US" sz="1800" dirty="0"/>
          </a:p>
        </p:txBody>
      </p:sp>
    </p:spTree>
    <p:extLst>
      <p:ext uri="{BB962C8B-B14F-4D97-AF65-F5344CB8AC3E}">
        <p14:creationId xmlns:p14="http://schemas.microsoft.com/office/powerpoint/2010/main" val="2220964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49</a:t>
            </a:fld>
            <a:endParaRPr lang="en-US"/>
          </a:p>
        </p:txBody>
      </p:sp>
      <p:sp>
        <p:nvSpPr>
          <p:cNvPr id="2" name="Title 1"/>
          <p:cNvSpPr>
            <a:spLocks noGrp="1"/>
          </p:cNvSpPr>
          <p:nvPr>
            <p:ph type="title" idx="4294967295"/>
          </p:nvPr>
        </p:nvSpPr>
        <p:spPr>
          <a:xfrm>
            <a:off x="860612" y="310216"/>
            <a:ext cx="9601200" cy="1303338"/>
          </a:xfrm>
        </p:spPr>
        <p:txBody>
          <a:bodyPr/>
          <a:lstStyle/>
          <a:p>
            <a:r>
              <a:rPr lang="en-US" dirty="0" smtClean="0"/>
              <a:t>Non-probability Sampling</a:t>
            </a:r>
            <a:endParaRPr lang="en-US" dirty="0"/>
          </a:p>
        </p:txBody>
      </p:sp>
      <p:sp>
        <p:nvSpPr>
          <p:cNvPr id="3" name="Content Placeholder 2"/>
          <p:cNvSpPr>
            <a:spLocks noGrp="1"/>
          </p:cNvSpPr>
          <p:nvPr>
            <p:ph idx="4294967295"/>
          </p:nvPr>
        </p:nvSpPr>
        <p:spPr>
          <a:xfrm>
            <a:off x="860612" y="1292225"/>
            <a:ext cx="10652125" cy="4816475"/>
          </a:xfrm>
        </p:spPr>
        <p:txBody>
          <a:bodyPr>
            <a:normAutofit fontScale="85000" lnSpcReduction="10000"/>
          </a:bodyPr>
          <a:lstStyle/>
          <a:p>
            <a:pPr marL="0" indent="0">
              <a:buNone/>
            </a:pPr>
            <a:r>
              <a:rPr lang="en-US" dirty="0" smtClean="0"/>
              <a:t>Sampling types that should be avoided: </a:t>
            </a:r>
          </a:p>
          <a:p>
            <a:r>
              <a:rPr lang="en-US" dirty="0" smtClean="0"/>
              <a:t>Convenience (accidental) – selected on the basis of availability</a:t>
            </a:r>
          </a:p>
          <a:p>
            <a:r>
              <a:rPr lang="en-US" dirty="0" smtClean="0"/>
              <a:t>Quota – selected on the basis of availability with “quotas” being selected to represent the distribution in the population.</a:t>
            </a:r>
          </a:p>
          <a:p>
            <a:r>
              <a:rPr lang="en-US" dirty="0" smtClean="0"/>
              <a:t>Judgmental – researcher selects units he/she thinks are more representative of the population. Every unit is not eligible for inclusion in the sample, personal biases</a:t>
            </a:r>
          </a:p>
          <a:p>
            <a:r>
              <a:rPr lang="en-US" dirty="0" smtClean="0"/>
              <a:t>Snowball – unit with a desired characteristic is identified. This unit then identifies other units with desired characteristics and so on…. (i.e. social networks)</a:t>
            </a:r>
          </a:p>
          <a:p>
            <a:pPr marL="0" indent="0">
              <a:buNone/>
            </a:pPr>
            <a:r>
              <a:rPr lang="en-US" dirty="0" smtClean="0"/>
              <a:t>These are referred </a:t>
            </a:r>
            <a:r>
              <a:rPr lang="en-US" dirty="0"/>
              <a:t>to as "sampling disasters</a:t>
            </a:r>
            <a:r>
              <a:rPr lang="en-US" dirty="0" smtClean="0"/>
              <a:t>”.</a:t>
            </a:r>
          </a:p>
          <a:p>
            <a:pPr lvl="1"/>
            <a:r>
              <a:rPr lang="en-US" altLang="en-US" dirty="0" smtClean="0"/>
              <a:t>Biased samples </a:t>
            </a:r>
          </a:p>
          <a:p>
            <a:pPr lvl="1"/>
            <a:r>
              <a:rPr lang="en-US" dirty="0" smtClean="0"/>
              <a:t>Based on human choice rather than random selection</a:t>
            </a:r>
          </a:p>
          <a:p>
            <a:pPr lvl="1"/>
            <a:r>
              <a:rPr lang="en-US" dirty="0" smtClean="0"/>
              <a:t>Statistical theory cannot explain how they might behave and potential sources of bias are rampant.   </a:t>
            </a:r>
          </a:p>
        </p:txBody>
      </p:sp>
    </p:spTree>
    <p:extLst>
      <p:ext uri="{BB962C8B-B14F-4D97-AF65-F5344CB8AC3E}">
        <p14:creationId xmlns:p14="http://schemas.microsoft.com/office/powerpoint/2010/main" val="3417884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559432"/>
            <a:ext cx="11515877" cy="750756"/>
          </a:xfrm>
        </p:spPr>
        <p:txBody>
          <a:bodyPr>
            <a:normAutofit/>
          </a:bodyPr>
          <a:lstStyle/>
          <a:p>
            <a:r>
              <a:rPr lang="en-US" sz="4400" dirty="0" smtClean="0">
                <a:solidFill>
                  <a:srgbClr val="1E4F7C"/>
                </a:solidFill>
              </a:rPr>
              <a:t>Yvonne Phillips, INSTRUCTOR</a:t>
            </a:r>
            <a:endParaRPr lang="en-US" sz="4400" dirty="0">
              <a:solidFill>
                <a:srgbClr val="1E4F7C"/>
              </a:solidFill>
            </a:endParaRPr>
          </a:p>
        </p:txBody>
      </p:sp>
      <p:sp useBgFill="1">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630175" y="1469019"/>
            <a:ext cx="11561825" cy="4520302"/>
          </a:xfrm>
        </p:spPr>
        <p:txBody>
          <a:bodyPr>
            <a:normAutofit lnSpcReduction="10000"/>
          </a:bodyPr>
          <a:lstStyle/>
          <a:p>
            <a:pPr marL="285750" indent="-285750">
              <a:buClr>
                <a:srgbClr val="C00000"/>
              </a:buClr>
            </a:pPr>
            <a:r>
              <a:rPr lang="en-US" sz="2400" dirty="0" smtClean="0"/>
              <a:t>18 </a:t>
            </a:r>
            <a:r>
              <a:rPr lang="en-US" sz="2400" dirty="0"/>
              <a:t>years of Predictive Analytics work</a:t>
            </a:r>
          </a:p>
          <a:p>
            <a:pPr marL="285750" indent="-285750">
              <a:buClr>
                <a:srgbClr val="C00000"/>
              </a:buClr>
            </a:pPr>
            <a:r>
              <a:rPr lang="en-US" sz="2400" dirty="0" smtClean="0"/>
              <a:t>Currently Adjunct Professor, Morehouse College – Computer Science/Data Science</a:t>
            </a:r>
          </a:p>
          <a:p>
            <a:pPr marL="285750" lvl="1" indent="-285750">
              <a:lnSpc>
                <a:spcPct val="100000"/>
              </a:lnSpc>
              <a:spcBef>
                <a:spcPts val="1200"/>
              </a:spcBef>
              <a:buClr>
                <a:srgbClr val="C00000"/>
              </a:buClr>
            </a:pPr>
            <a:r>
              <a:rPr lang="en-US" dirty="0" smtClean="0"/>
              <a:t>Experienced analytic professional with demonstrated history in: </a:t>
            </a:r>
          </a:p>
          <a:p>
            <a:pPr marL="560070" lvl="2" indent="-285750">
              <a:lnSpc>
                <a:spcPct val="100000"/>
              </a:lnSpc>
              <a:spcBef>
                <a:spcPts val="1200"/>
              </a:spcBef>
              <a:buClr>
                <a:srgbClr val="C00000"/>
              </a:buClr>
            </a:pPr>
            <a:r>
              <a:rPr lang="en-US" sz="2400" dirty="0" smtClean="0"/>
              <a:t>Insurance: Underwriting Auto &amp; Property, Motor Vehicle Reporting Analytics</a:t>
            </a:r>
          </a:p>
          <a:p>
            <a:pPr marL="560070" lvl="1" indent="-285750">
              <a:lnSpc>
                <a:spcPct val="100000"/>
              </a:lnSpc>
              <a:buClr>
                <a:srgbClr val="C00000"/>
              </a:buClr>
            </a:pPr>
            <a:r>
              <a:rPr lang="en-US" dirty="0" smtClean="0"/>
              <a:t>Government: Federal </a:t>
            </a:r>
            <a:r>
              <a:rPr lang="en-US" dirty="0"/>
              <a:t>and </a:t>
            </a:r>
            <a:r>
              <a:rPr lang="en-US" dirty="0" smtClean="0"/>
              <a:t>State/Local </a:t>
            </a:r>
            <a:r>
              <a:rPr lang="en-US" dirty="0"/>
              <a:t>government customer solutions </a:t>
            </a:r>
            <a:r>
              <a:rPr lang="en-US" dirty="0" smtClean="0"/>
              <a:t>needs</a:t>
            </a:r>
          </a:p>
          <a:p>
            <a:pPr marL="560070" lvl="1" indent="-285750">
              <a:lnSpc>
                <a:spcPct val="100000"/>
              </a:lnSpc>
              <a:buClr>
                <a:srgbClr val="C00000"/>
              </a:buClr>
            </a:pPr>
            <a:r>
              <a:rPr lang="en-US" dirty="0" smtClean="0"/>
              <a:t>Financial/Credit Cards</a:t>
            </a:r>
          </a:p>
          <a:p>
            <a:pPr marL="560070" lvl="1" indent="-285750">
              <a:lnSpc>
                <a:spcPct val="100000"/>
              </a:lnSpc>
              <a:buClr>
                <a:srgbClr val="C00000"/>
              </a:buClr>
            </a:pPr>
            <a:r>
              <a:rPr lang="en-US" dirty="0" smtClean="0"/>
              <a:t>Retail </a:t>
            </a:r>
          </a:p>
          <a:p>
            <a:pPr marL="285750" indent="-285750">
              <a:lnSpc>
                <a:spcPct val="100000"/>
              </a:lnSpc>
              <a:buClr>
                <a:srgbClr val="C00000"/>
              </a:buClr>
            </a:pPr>
            <a:r>
              <a:rPr lang="en-US" sz="2400" dirty="0" smtClean="0"/>
              <a:t>Education:</a:t>
            </a:r>
          </a:p>
          <a:p>
            <a:pPr marL="560070" lvl="1" indent="-285750">
              <a:lnSpc>
                <a:spcPct val="100000"/>
              </a:lnSpc>
              <a:buClr>
                <a:srgbClr val="C00000"/>
              </a:buClr>
            </a:pPr>
            <a:r>
              <a:rPr lang="en-US" dirty="0" smtClean="0"/>
              <a:t>M.Sc., Decision Science, Georgia State University, Robinson College of Business </a:t>
            </a:r>
          </a:p>
          <a:p>
            <a:pPr marL="560070" lvl="1" indent="-285750">
              <a:lnSpc>
                <a:spcPct val="100000"/>
              </a:lnSpc>
              <a:buClr>
                <a:srgbClr val="C00000"/>
              </a:buClr>
            </a:pPr>
            <a:r>
              <a:rPr lang="en-US" dirty="0" smtClean="0"/>
              <a:t>B.S., Mathematics, Spelman College</a:t>
            </a:r>
            <a:endParaRPr lang="en-US" dirty="0"/>
          </a:p>
          <a:p>
            <a:endParaRPr lang="en-US" sz="2400" dirty="0"/>
          </a:p>
          <a:p>
            <a:endParaRPr lang="en-US" sz="2400" dirty="0"/>
          </a:p>
        </p:txBody>
      </p:sp>
      <p:pic>
        <p:nvPicPr>
          <p:cNvPr id="6" name="Picture 5">
            <a:extLst>
              <a:ext uri="{FF2B5EF4-FFF2-40B4-BE49-F238E27FC236}">
                <a16:creationId xmlns:a16="http://schemas.microsoft.com/office/drawing/2014/main" id="{1A2D1747-23FB-4C4E-BE2A-CAE619762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1148" y="5905620"/>
            <a:ext cx="2154129" cy="952380"/>
          </a:xfrm>
          <a:prstGeom prst="rect">
            <a:avLst/>
          </a:prstGeom>
        </p:spPr>
      </p:pic>
      <p:sp>
        <p:nvSpPr>
          <p:cNvPr id="5" name="Slide Number Placeholder 4"/>
          <p:cNvSpPr>
            <a:spLocks noGrp="1"/>
          </p:cNvSpPr>
          <p:nvPr>
            <p:ph type="sldNum" sz="quarter" idx="12"/>
          </p:nvPr>
        </p:nvSpPr>
        <p:spPr/>
        <p:txBody>
          <a:bodyPr/>
          <a:lstStyle/>
          <a:p>
            <a:fld id="{29DCDE09-3148-441E-8814-5509F764CBF1}" type="slidenum">
              <a:rPr lang="en-US" smtClean="0"/>
              <a:t>5</a:t>
            </a:fld>
            <a:endParaRPr lang="en-US"/>
          </a:p>
        </p:txBody>
      </p:sp>
    </p:spTree>
    <p:extLst>
      <p:ext uri="{BB962C8B-B14F-4D97-AF65-F5344CB8AC3E}">
        <p14:creationId xmlns:p14="http://schemas.microsoft.com/office/powerpoint/2010/main" val="235182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3366"/>
                </a:solidFill>
              </a:rPr>
              <a:t>Discussion: Variable Selection</a:t>
            </a:r>
            <a:endParaRPr lang="en-US" dirty="0">
              <a:solidFill>
                <a:srgbClr val="003366"/>
              </a:solidFill>
            </a:endParaRPr>
          </a:p>
        </p:txBody>
      </p:sp>
      <p:sp>
        <p:nvSpPr>
          <p:cNvPr id="3" name="Content Placeholder 2"/>
          <p:cNvSpPr>
            <a:spLocks noGrp="1"/>
          </p:cNvSpPr>
          <p:nvPr>
            <p:ph idx="1"/>
          </p:nvPr>
        </p:nvSpPr>
        <p:spPr>
          <a:xfrm>
            <a:off x="838200" y="1690688"/>
            <a:ext cx="10515600" cy="4790323"/>
          </a:xfrm>
        </p:spPr>
        <p:txBody>
          <a:bodyPr>
            <a:normAutofit/>
          </a:bodyPr>
          <a:lstStyle/>
          <a:p>
            <a:pPr marL="0" indent="0">
              <a:buNone/>
            </a:pPr>
            <a:r>
              <a:rPr lang="en-US" dirty="0" smtClean="0"/>
              <a:t>How do these limitations impact your selection of data?</a:t>
            </a:r>
          </a:p>
          <a:p>
            <a:pPr lvl="1"/>
            <a:endParaRPr lang="en-US" sz="2800" dirty="0"/>
          </a:p>
          <a:p>
            <a:pPr lvl="1"/>
            <a:r>
              <a:rPr lang="en-US" sz="2800" dirty="0" smtClean="0"/>
              <a:t>Highly </a:t>
            </a:r>
            <a:r>
              <a:rPr lang="en-US" sz="2800" dirty="0"/>
              <a:t>predictive variables — the use of which is prohibited by legal, ethical </a:t>
            </a:r>
            <a:r>
              <a:rPr lang="en-US" sz="2800" dirty="0" smtClean="0"/>
              <a:t>or </a:t>
            </a:r>
            <a:r>
              <a:rPr lang="en-US" sz="2800" dirty="0"/>
              <a:t>regulatory rules. </a:t>
            </a:r>
            <a:endParaRPr lang="en-US" sz="2800" dirty="0" smtClean="0"/>
          </a:p>
          <a:p>
            <a:pPr marL="457200" lvl="1" indent="0">
              <a:buNone/>
            </a:pPr>
            <a:endParaRPr lang="en-US" sz="2800" dirty="0" smtClean="0"/>
          </a:p>
          <a:p>
            <a:pPr lvl="1"/>
            <a:r>
              <a:rPr lang="en-US" sz="2800" dirty="0" smtClean="0"/>
              <a:t>Some, </a:t>
            </a:r>
            <a:r>
              <a:rPr lang="en-US" sz="2800" dirty="0"/>
              <a:t>some variables might not be available or might be of poor quality during modeling or production stages</a:t>
            </a:r>
            <a:r>
              <a:rPr lang="en-US" sz="2800" dirty="0" smtClean="0"/>
              <a:t>.</a:t>
            </a:r>
          </a:p>
          <a:p>
            <a:pPr lvl="1"/>
            <a:endParaRPr lang="en-US" sz="2800" dirty="0"/>
          </a:p>
          <a:p>
            <a:pPr lvl="1"/>
            <a:r>
              <a:rPr lang="en-US" sz="2800" dirty="0" smtClean="0"/>
              <a:t>The business </a:t>
            </a:r>
            <a:r>
              <a:rPr lang="en-US" sz="2800" dirty="0"/>
              <a:t>will always have the last word and might insist that only business-sound variables are included or request monotonically increasing or decreasing effects.</a:t>
            </a:r>
          </a:p>
        </p:txBody>
      </p:sp>
      <p:sp>
        <p:nvSpPr>
          <p:cNvPr id="4" name="Slide Number Placeholder 3"/>
          <p:cNvSpPr>
            <a:spLocks noGrp="1"/>
          </p:cNvSpPr>
          <p:nvPr>
            <p:ph type="sldNum" sz="quarter" idx="12"/>
          </p:nvPr>
        </p:nvSpPr>
        <p:spPr/>
        <p:txBody>
          <a:bodyPr/>
          <a:lstStyle/>
          <a:p>
            <a:fld id="{41B33E5B-0DFA-4B6D-8165-8883EC125E94}" type="slidenum">
              <a:rPr lang="en-US" smtClean="0"/>
              <a:t>50</a:t>
            </a:fld>
            <a:endParaRPr lang="en-US"/>
          </a:p>
        </p:txBody>
      </p:sp>
    </p:spTree>
    <p:extLst>
      <p:ext uri="{BB962C8B-B14F-4D97-AF65-F5344CB8AC3E}">
        <p14:creationId xmlns:p14="http://schemas.microsoft.com/office/powerpoint/2010/main" val="25316301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51</a:t>
            </a:fld>
            <a:endParaRPr lang="en-US"/>
          </a:p>
        </p:txBody>
      </p:sp>
      <p:sp>
        <p:nvSpPr>
          <p:cNvPr id="2" name="Title 1"/>
          <p:cNvSpPr>
            <a:spLocks noGrp="1"/>
          </p:cNvSpPr>
          <p:nvPr>
            <p:ph type="title" idx="4294967295"/>
          </p:nvPr>
        </p:nvSpPr>
        <p:spPr>
          <a:xfrm>
            <a:off x="935559" y="258763"/>
            <a:ext cx="9601200" cy="1303337"/>
          </a:xfrm>
        </p:spPr>
        <p:txBody>
          <a:bodyPr/>
          <a:lstStyle/>
          <a:p>
            <a:r>
              <a:rPr lang="en-US" dirty="0" smtClean="0">
                <a:solidFill>
                  <a:srgbClr val="003366"/>
                </a:solidFill>
              </a:rPr>
              <a:t>Sampling Challenges</a:t>
            </a:r>
            <a:endParaRPr lang="en-US" dirty="0">
              <a:solidFill>
                <a:srgbClr val="003366"/>
              </a:solidFill>
            </a:endParaRPr>
          </a:p>
        </p:txBody>
      </p:sp>
      <p:sp>
        <p:nvSpPr>
          <p:cNvPr id="3" name="Content Placeholder 2"/>
          <p:cNvSpPr>
            <a:spLocks noGrp="1"/>
          </p:cNvSpPr>
          <p:nvPr>
            <p:ph idx="4294967295"/>
          </p:nvPr>
        </p:nvSpPr>
        <p:spPr>
          <a:xfrm>
            <a:off x="575187" y="1445343"/>
            <a:ext cx="10890671" cy="5073444"/>
          </a:xfrm>
        </p:spPr>
        <p:txBody>
          <a:bodyPr>
            <a:normAutofit lnSpcReduction="10000"/>
          </a:bodyPr>
          <a:lstStyle/>
          <a:p>
            <a:r>
              <a:rPr lang="en-US" dirty="0"/>
              <a:t>S</a:t>
            </a:r>
            <a:r>
              <a:rPr lang="en-US" dirty="0" smtClean="0"/>
              <a:t>ampling error - discrepancies between the sample and the population on a certain parameter that are due to random differences; no fault of the researcher.</a:t>
            </a:r>
          </a:p>
          <a:p>
            <a:r>
              <a:rPr lang="en-US" i="1" dirty="0"/>
              <a:t>S</a:t>
            </a:r>
            <a:r>
              <a:rPr lang="en-US" i="1" dirty="0" smtClean="0"/>
              <a:t>ystematic error - </a:t>
            </a:r>
            <a:r>
              <a:rPr lang="en-US" dirty="0" smtClean="0"/>
              <a:t>difference between the sample and the population that is due to a systematic difference between the two rather than random chance alone.</a:t>
            </a:r>
          </a:p>
          <a:p>
            <a:r>
              <a:rPr lang="en-US" i="1" dirty="0"/>
              <a:t>R</a:t>
            </a:r>
            <a:r>
              <a:rPr lang="en-US" i="1" dirty="0" smtClean="0"/>
              <a:t>esponse rate</a:t>
            </a:r>
            <a:r>
              <a:rPr lang="en-US" dirty="0" smtClean="0"/>
              <a:t> - sample can become self-selecting, and that there may be something about people who choose to participate in the study that affects one of the variables of interest.</a:t>
            </a:r>
          </a:p>
          <a:p>
            <a:r>
              <a:rPr lang="en-US" i="1" dirty="0"/>
              <a:t>C</a:t>
            </a:r>
            <a:r>
              <a:rPr lang="en-US" i="1" dirty="0" smtClean="0"/>
              <a:t>overage error</a:t>
            </a:r>
            <a:r>
              <a:rPr lang="en-US" dirty="0"/>
              <a:t> </a:t>
            </a:r>
            <a:r>
              <a:rPr lang="en-US" dirty="0" smtClean="0"/>
              <a:t>- refers to the fact that sometimes researchers mistakenly restrict their sampling frame to a subset of the population of interest</a:t>
            </a:r>
          </a:p>
          <a:p>
            <a:pPr marL="0" indent="0">
              <a:buNone/>
            </a:pPr>
            <a:r>
              <a:rPr lang="en-US" sz="2200" dirty="0" smtClean="0"/>
              <a:t>*The more participants a study has, the less likely the study is to suffer from sampling error.</a:t>
            </a:r>
            <a:endParaRPr lang="en-US" sz="2200" dirty="0"/>
          </a:p>
        </p:txBody>
      </p:sp>
    </p:spTree>
    <p:extLst>
      <p:ext uri="{BB962C8B-B14F-4D97-AF65-F5344CB8AC3E}">
        <p14:creationId xmlns:p14="http://schemas.microsoft.com/office/powerpoint/2010/main" val="38074873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 .</a:t>
            </a:r>
          </a:p>
        </p:txBody>
      </p:sp>
      <p:sp>
        <p:nvSpPr>
          <p:cNvPr id="3" name="Content Placeholder 2"/>
          <p:cNvSpPr>
            <a:spLocks noGrp="1"/>
          </p:cNvSpPr>
          <p:nvPr>
            <p:ph idx="1"/>
          </p:nvPr>
        </p:nvSpPr>
        <p:spPr/>
        <p:txBody>
          <a:bodyPr/>
          <a:lstStyle/>
          <a:p>
            <a:pPr marL="0" indent="0">
              <a:buNone/>
            </a:pPr>
            <a:r>
              <a:rPr lang="en-US" sz="3200" dirty="0"/>
              <a:t>The purpose of hypothesis testing is to determine </a:t>
            </a:r>
            <a:r>
              <a:rPr lang="en-US" sz="3200" dirty="0" smtClean="0"/>
              <a:t>whether there </a:t>
            </a:r>
            <a:r>
              <a:rPr lang="en-US" sz="3200" dirty="0"/>
              <a:t>is enough statistical evidence in favor of a </a:t>
            </a:r>
            <a:r>
              <a:rPr lang="en-US" sz="3200" dirty="0" smtClean="0"/>
              <a:t>certain belief</a:t>
            </a:r>
            <a:r>
              <a:rPr lang="en-US" sz="3200" dirty="0"/>
              <a:t>, or hypothesis, about a parameter</a:t>
            </a:r>
            <a:r>
              <a:rPr lang="en-US" sz="3200" dirty="0" smtClean="0"/>
              <a:t>.</a:t>
            </a:r>
          </a:p>
          <a:p>
            <a:pPr marL="0" indent="0">
              <a:buNone/>
            </a:pPr>
            <a:endParaRPr lang="en-US" sz="3200" dirty="0"/>
          </a:p>
          <a:p>
            <a:pPr marL="0" indent="0">
              <a:buNone/>
            </a:pPr>
            <a:endParaRPr lang="en-US" sz="3200" dirty="0" smtClean="0"/>
          </a:p>
          <a:p>
            <a:pPr marL="0" indent="0">
              <a:buNone/>
            </a:pPr>
            <a:endParaRPr lang="en-US" sz="3200" dirty="0"/>
          </a:p>
          <a:p>
            <a:pPr marL="0" indent="0">
              <a:buNone/>
            </a:pPr>
            <a:endParaRPr lang="en-US" dirty="0"/>
          </a:p>
        </p:txBody>
      </p:sp>
      <p:sp>
        <p:nvSpPr>
          <p:cNvPr id="5" name="Slide Number Placeholder 4"/>
          <p:cNvSpPr>
            <a:spLocks noGrp="1"/>
          </p:cNvSpPr>
          <p:nvPr>
            <p:ph type="sldNum" sz="quarter" idx="12"/>
          </p:nvPr>
        </p:nvSpPr>
        <p:spPr/>
        <p:txBody>
          <a:bodyPr/>
          <a:lstStyle/>
          <a:p>
            <a:fld id="{1CF2B471-377C-4DE8-B19F-6EA54A37CA75}" type="slidenum">
              <a:rPr lang="en-US" smtClean="0"/>
              <a:t>52</a:t>
            </a:fld>
            <a:endParaRPr lang="en-US"/>
          </a:p>
        </p:txBody>
      </p:sp>
    </p:spTree>
    <p:extLst>
      <p:ext uri="{BB962C8B-B14F-4D97-AF65-F5344CB8AC3E}">
        <p14:creationId xmlns:p14="http://schemas.microsoft.com/office/powerpoint/2010/main" val="29902980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3366"/>
                </a:solidFill>
              </a:rPr>
              <a:t>It is a 7-step process:</a:t>
            </a:r>
            <a:r>
              <a:rPr lang="en-US" dirty="0" smtClean="0"/>
              <a:t/>
            </a:r>
            <a:br>
              <a:rPr lang="en-US" dirty="0" smtClean="0"/>
            </a:br>
            <a:endParaRPr lang="en-US" dirty="0"/>
          </a:p>
        </p:txBody>
      </p:sp>
      <p:sp>
        <p:nvSpPr>
          <p:cNvPr id="3" name="Content Placeholder 2"/>
          <p:cNvSpPr>
            <a:spLocks noGrp="1"/>
          </p:cNvSpPr>
          <p:nvPr>
            <p:ph idx="1"/>
          </p:nvPr>
        </p:nvSpPr>
        <p:spPr>
          <a:xfrm>
            <a:off x="838200" y="1460090"/>
            <a:ext cx="10515600" cy="4716873"/>
          </a:xfrm>
        </p:spPr>
        <p:txBody>
          <a:bodyPr>
            <a:normAutofit/>
          </a:bodyPr>
          <a:lstStyle/>
          <a:p>
            <a:pPr marL="514350" indent="-514350">
              <a:buFont typeface="+mj-lt"/>
              <a:buAutoNum type="arabicPeriod"/>
            </a:pPr>
            <a:r>
              <a:rPr lang="en-US" dirty="0" smtClean="0"/>
              <a:t>Make Assumptions.</a:t>
            </a:r>
          </a:p>
          <a:p>
            <a:pPr marL="514350" indent="-514350">
              <a:buFont typeface="+mj-lt"/>
              <a:buAutoNum type="arabicPeriod"/>
            </a:pPr>
            <a:r>
              <a:rPr lang="en-US" dirty="0" smtClean="0"/>
              <a:t>Take an initial position.</a:t>
            </a:r>
          </a:p>
          <a:p>
            <a:pPr marL="514350" indent="-514350">
              <a:buFont typeface="+mj-lt"/>
              <a:buAutoNum type="arabicPeriod"/>
            </a:pPr>
            <a:r>
              <a:rPr lang="en-US" dirty="0" smtClean="0"/>
              <a:t>Determine the alternate position.</a:t>
            </a:r>
          </a:p>
          <a:p>
            <a:pPr marL="514350" indent="-514350">
              <a:buFont typeface="+mj-lt"/>
              <a:buAutoNum type="arabicPeriod"/>
            </a:pPr>
            <a:r>
              <a:rPr lang="en-US" dirty="0" smtClean="0"/>
              <a:t>Set acceptance criteria</a:t>
            </a:r>
          </a:p>
          <a:p>
            <a:pPr marL="514350" indent="-514350">
              <a:buFont typeface="+mj-lt"/>
              <a:buAutoNum type="arabicPeriod"/>
            </a:pPr>
            <a:r>
              <a:rPr lang="en-US" dirty="0" smtClean="0"/>
              <a:t>Conduct fact based tests.</a:t>
            </a:r>
          </a:p>
          <a:p>
            <a:pPr marL="514350" indent="-514350">
              <a:buFont typeface="+mj-lt"/>
              <a:buAutoNum type="arabicPeriod"/>
            </a:pPr>
            <a:r>
              <a:rPr lang="en-US" dirty="0" smtClean="0"/>
              <a:t>Evaluate results. Does the evaluation support the initial position? Are we confident that the result is not due to chance?</a:t>
            </a:r>
          </a:p>
          <a:p>
            <a:pPr marL="514350" indent="-514350">
              <a:buFont typeface="+mj-lt"/>
              <a:buAutoNum type="arabicPeriod"/>
            </a:pPr>
            <a:r>
              <a:rPr lang="en-US" dirty="0" smtClean="0"/>
              <a:t>Reach one of the following conclusion: Reject the original position in favor of alternate position or fail to reject the initial position.</a:t>
            </a:r>
          </a:p>
          <a:p>
            <a:endParaRPr lang="en-US" dirty="0"/>
          </a:p>
        </p:txBody>
      </p:sp>
      <p:sp>
        <p:nvSpPr>
          <p:cNvPr id="6" name="Slide Number Placeholder 5"/>
          <p:cNvSpPr>
            <a:spLocks noGrp="1"/>
          </p:cNvSpPr>
          <p:nvPr>
            <p:ph type="sldNum" sz="quarter" idx="12"/>
          </p:nvPr>
        </p:nvSpPr>
        <p:spPr/>
        <p:txBody>
          <a:bodyPr/>
          <a:lstStyle/>
          <a:p>
            <a:fld id="{41B33E5B-0DFA-4B6D-8165-8883EC125E94}" type="slidenum">
              <a:rPr lang="en-US" smtClean="0"/>
              <a:t>53</a:t>
            </a:fld>
            <a:endParaRPr lang="en-US"/>
          </a:p>
        </p:txBody>
      </p:sp>
    </p:spTree>
    <p:extLst>
      <p:ext uri="{BB962C8B-B14F-4D97-AF65-F5344CB8AC3E}">
        <p14:creationId xmlns:p14="http://schemas.microsoft.com/office/powerpoint/2010/main" val="10022588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38200" y="1479884"/>
            <a:ext cx="10515600" cy="4697079"/>
          </a:xfrm>
        </p:spPr>
        <p:txBody>
          <a:bodyPr>
            <a:normAutofit/>
          </a:bodyPr>
          <a:lstStyle/>
          <a:p>
            <a:pPr marL="0" indent="0">
              <a:buNone/>
            </a:pPr>
            <a:r>
              <a:rPr lang="en-US" dirty="0" smtClean="0"/>
              <a:t>Consider </a:t>
            </a:r>
            <a:r>
              <a:rPr lang="en-US" dirty="0"/>
              <a:t>a person on trial for a “criminal” offense in </a:t>
            </a:r>
            <a:r>
              <a:rPr lang="en-US" dirty="0" smtClean="0"/>
              <a:t>the United </a:t>
            </a:r>
            <a:r>
              <a:rPr lang="en-US" dirty="0"/>
              <a:t>States. Under the US system a jury (or </a:t>
            </a:r>
            <a:r>
              <a:rPr lang="en-US" dirty="0" smtClean="0"/>
              <a:t>sometimes just </a:t>
            </a:r>
            <a:r>
              <a:rPr lang="en-US" dirty="0"/>
              <a:t>the judge) must decide if the person is innocent </a:t>
            </a:r>
            <a:r>
              <a:rPr lang="en-US" dirty="0" smtClean="0"/>
              <a:t>or guilty </a:t>
            </a:r>
            <a:r>
              <a:rPr lang="en-US" dirty="0"/>
              <a:t>while in fact the person may be innocent or guilty</a:t>
            </a:r>
            <a:r>
              <a:rPr lang="en-US" dirty="0" smtClean="0"/>
              <a:t>.</a:t>
            </a:r>
          </a:p>
          <a:p>
            <a:pPr marL="0" indent="0">
              <a:buNone/>
            </a:pPr>
            <a:endParaRPr lang="en-US" dirty="0"/>
          </a:p>
          <a:p>
            <a:pPr marL="0" indent="0">
              <a:buNone/>
            </a:pPr>
            <a:endParaRPr lang="en-US" dirty="0"/>
          </a:p>
        </p:txBody>
      </p:sp>
      <p:graphicFrame>
        <p:nvGraphicFramePr>
          <p:cNvPr id="4" name="Table 3"/>
          <p:cNvGraphicFramePr>
            <a:graphicFrameLocks noGrp="1"/>
          </p:cNvGraphicFramePr>
          <p:nvPr>
            <p:extLst/>
          </p:nvPr>
        </p:nvGraphicFramePr>
        <p:xfrm>
          <a:off x="2213810" y="2805447"/>
          <a:ext cx="6412830" cy="2261435"/>
        </p:xfrm>
        <a:graphic>
          <a:graphicData uri="http://schemas.openxmlformats.org/drawingml/2006/table">
            <a:tbl>
              <a:tblPr/>
              <a:tblGrid>
                <a:gridCol w="1282566">
                  <a:extLst>
                    <a:ext uri="{9D8B030D-6E8A-4147-A177-3AD203B41FA5}">
                      <a16:colId xmlns:a16="http://schemas.microsoft.com/office/drawing/2014/main" val="20000"/>
                    </a:ext>
                  </a:extLst>
                </a:gridCol>
                <a:gridCol w="1282566">
                  <a:extLst>
                    <a:ext uri="{9D8B030D-6E8A-4147-A177-3AD203B41FA5}">
                      <a16:colId xmlns:a16="http://schemas.microsoft.com/office/drawing/2014/main" val="20001"/>
                    </a:ext>
                  </a:extLst>
                </a:gridCol>
                <a:gridCol w="1282566">
                  <a:extLst>
                    <a:ext uri="{9D8B030D-6E8A-4147-A177-3AD203B41FA5}">
                      <a16:colId xmlns:a16="http://schemas.microsoft.com/office/drawing/2014/main" val="20002"/>
                    </a:ext>
                  </a:extLst>
                </a:gridCol>
                <a:gridCol w="1282566">
                  <a:extLst>
                    <a:ext uri="{9D8B030D-6E8A-4147-A177-3AD203B41FA5}">
                      <a16:colId xmlns:a16="http://schemas.microsoft.com/office/drawing/2014/main" val="20003"/>
                    </a:ext>
                  </a:extLst>
                </a:gridCol>
                <a:gridCol w="1282566">
                  <a:extLst>
                    <a:ext uri="{9D8B030D-6E8A-4147-A177-3AD203B41FA5}">
                      <a16:colId xmlns:a16="http://schemas.microsoft.com/office/drawing/2014/main" val="20004"/>
                    </a:ext>
                  </a:extLst>
                </a:gridCol>
              </a:tblGrid>
              <a:tr h="452287">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l" fontAlgn="b"/>
                      <a:r>
                        <a:rPr lang="en-US" sz="2400" b="1" i="0" u="none" strike="noStrike" dirty="0">
                          <a:solidFill>
                            <a:srgbClr val="000000"/>
                          </a:solidFill>
                          <a:effectLst/>
                          <a:latin typeface="Calibri" panose="020F0502020204030204" pitchFamily="34" charset="0"/>
                        </a:rPr>
                        <a:t>Person Is:</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452287">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452287">
                <a:tc>
                  <a:txBody>
                    <a:bodyPr/>
                    <a:lstStyle/>
                    <a:p>
                      <a:pPr algn="l" fontAlgn="b"/>
                      <a:endParaRPr lang="en-US" sz="24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400" b="1" i="0" u="none" strike="noStrike" dirty="0">
                          <a:solidFill>
                            <a:srgbClr val="000000"/>
                          </a:solidFill>
                          <a:effectLst/>
                          <a:latin typeface="Calibri" panose="020F0502020204030204" pitchFamily="34" charset="0"/>
                        </a:rPr>
                        <a:t>Innocent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Calibri" panose="020F0502020204030204" pitchFamily="34" charset="0"/>
                        </a:rPr>
                        <a:t>Guilty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2287">
                <a:tc>
                  <a:txBody>
                    <a:bodyPr/>
                    <a:lstStyle/>
                    <a:p>
                      <a:pPr algn="l" fontAlgn="b"/>
                      <a:r>
                        <a:rPr lang="en-US" sz="2400" b="1" i="0" u="none" strike="noStrike">
                          <a:solidFill>
                            <a:srgbClr val="000000"/>
                          </a:solidFill>
                          <a:effectLst/>
                          <a:latin typeface="Calibri" panose="020F0502020204030204" pitchFamily="34" charset="0"/>
                        </a:rPr>
                        <a:t>Jury Says:</a:t>
                      </a:r>
                    </a:p>
                  </a:txBody>
                  <a:tcPr marL="9525" marR="9525" marT="9525" marB="0" anchor="b">
                    <a:lnL>
                      <a:noFill/>
                    </a:lnL>
                    <a:lnR>
                      <a:noFill/>
                    </a:lnR>
                    <a:lnT>
                      <a:noFill/>
                    </a:lnT>
                    <a:lnB>
                      <a:noFill/>
                    </a:lnB>
                  </a:tcPr>
                </a:tc>
                <a:tc>
                  <a:txBody>
                    <a:bodyPr/>
                    <a:lstStyle/>
                    <a:p>
                      <a:pPr algn="l" fontAlgn="b"/>
                      <a:endParaRPr lang="en-US" sz="24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400" b="1" i="0" u="none" strike="noStrike">
                          <a:solidFill>
                            <a:srgbClr val="000000"/>
                          </a:solidFill>
                          <a:effectLst/>
                          <a:latin typeface="Calibri" panose="020F0502020204030204" pitchFamily="34" charset="0"/>
                        </a:rPr>
                        <a:t>Innocent</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400" b="1" i="0" u="none" strike="noStrike" dirty="0">
                          <a:solidFill>
                            <a:srgbClr val="000000"/>
                          </a:solidFill>
                          <a:effectLst/>
                          <a:latin typeface="Calibri" panose="020F0502020204030204" pitchFamily="34" charset="0"/>
                        </a:rPr>
                        <a:t>No 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2287">
                <a:tc>
                  <a:txBody>
                    <a:bodyPr/>
                    <a:lstStyle/>
                    <a:p>
                      <a:pPr algn="l" fontAlgn="b"/>
                      <a:endParaRPr lang="en-US" sz="24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24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2400" b="1" i="0" u="none" strike="noStrike">
                          <a:solidFill>
                            <a:srgbClr val="000000"/>
                          </a:solidFill>
                          <a:effectLst/>
                          <a:latin typeface="Calibri" panose="020F0502020204030204" pitchFamily="34" charset="0"/>
                        </a:rPr>
                        <a:t>Guilty</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2400" b="1" i="0" u="none" strike="noStrike">
                          <a:solidFill>
                            <a:srgbClr val="000000"/>
                          </a:solidFill>
                          <a:effectLst/>
                          <a:latin typeface="Calibri" panose="020F0502020204030204" pitchFamily="34" charset="0"/>
                        </a:rPr>
                        <a:t>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Calibri" panose="020F0502020204030204" pitchFamily="34" charset="0"/>
                        </a:rPr>
                        <a:t>No Error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Content Placeholder 2"/>
          <p:cNvSpPr txBox="1">
            <a:spLocks/>
          </p:cNvSpPr>
          <p:nvPr/>
        </p:nvSpPr>
        <p:spPr>
          <a:xfrm>
            <a:off x="838200" y="5446836"/>
            <a:ext cx="10515600" cy="1110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t>There is a favored assumption, an initial bias. The jury is instructed to</a:t>
            </a:r>
          </a:p>
          <a:p>
            <a:pPr marL="0" indent="0">
              <a:buFont typeface="Arial" panose="020B0604020202020204" pitchFamily="34" charset="0"/>
              <a:buNone/>
            </a:pPr>
            <a:r>
              <a:rPr lang="en-US" smtClean="0"/>
              <a:t>assume the person is innocent. </a:t>
            </a:r>
            <a:endParaRPr lang="en-US" dirty="0"/>
          </a:p>
        </p:txBody>
      </p:sp>
      <p:sp>
        <p:nvSpPr>
          <p:cNvPr id="6" name="Slide Number Placeholder 5"/>
          <p:cNvSpPr>
            <a:spLocks noGrp="1"/>
          </p:cNvSpPr>
          <p:nvPr>
            <p:ph type="sldNum" sz="quarter" idx="12"/>
          </p:nvPr>
        </p:nvSpPr>
        <p:spPr/>
        <p:txBody>
          <a:bodyPr/>
          <a:lstStyle/>
          <a:p>
            <a:fld id="{1CF2B471-377C-4DE8-B19F-6EA54A37CA75}" type="slidenum">
              <a:rPr lang="en-US" smtClean="0"/>
              <a:t>54</a:t>
            </a:fld>
            <a:endParaRPr lang="en-US"/>
          </a:p>
        </p:txBody>
      </p:sp>
    </p:spTree>
    <p:extLst>
      <p:ext uri="{BB962C8B-B14F-4D97-AF65-F5344CB8AC3E}">
        <p14:creationId xmlns:p14="http://schemas.microsoft.com/office/powerpoint/2010/main" val="3622123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53456" y="1268361"/>
            <a:ext cx="11670556" cy="3244671"/>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55</a:t>
            </a:fld>
            <a:endParaRPr lang="en-US"/>
          </a:p>
        </p:txBody>
      </p:sp>
    </p:spTree>
    <p:extLst>
      <p:ext uri="{BB962C8B-B14F-4D97-AF65-F5344CB8AC3E}">
        <p14:creationId xmlns:p14="http://schemas.microsoft.com/office/powerpoint/2010/main" val="26881942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p:txBody>
          <a:bodyPr/>
          <a:lstStyle/>
          <a:p>
            <a:r>
              <a:rPr lang="en-US" dirty="0"/>
              <a:t>You have sample data and you are asked to assess the credibility of a statement about population using sample data</a:t>
            </a:r>
            <a:r>
              <a:rPr lang="en-US" dirty="0" smtClean="0"/>
              <a:t>.</a:t>
            </a:r>
          </a:p>
          <a:p>
            <a:endParaRPr lang="en-US" dirty="0"/>
          </a:p>
          <a:p>
            <a:r>
              <a:rPr lang="en-US" dirty="0" smtClean="0"/>
              <a:t>Put the hypo test image here</a:t>
            </a:r>
            <a:endParaRPr lang="en-US" dirty="0"/>
          </a:p>
        </p:txBody>
      </p:sp>
    </p:spTree>
    <p:extLst>
      <p:ext uri="{BB962C8B-B14F-4D97-AF65-F5344CB8AC3E}">
        <p14:creationId xmlns:p14="http://schemas.microsoft.com/office/powerpoint/2010/main" val="3589757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6141"/>
            <a:ext cx="10515600" cy="5450822"/>
          </a:xfrm>
        </p:spPr>
        <p:txBody>
          <a:bodyPr/>
          <a:lstStyle/>
          <a:p>
            <a:pPr marL="0" indent="0">
              <a:buNone/>
            </a:pPr>
            <a:r>
              <a:rPr lang="en-US" dirty="0"/>
              <a:t>Recall the </a:t>
            </a:r>
            <a:r>
              <a:rPr lang="en-US" b="1" dirty="0"/>
              <a:t>Central Limit Theorem: </a:t>
            </a:r>
            <a:endParaRPr lang="en-US" dirty="0"/>
          </a:p>
          <a:p>
            <a:r>
              <a:rPr lang="en-US" dirty="0"/>
              <a:t>Using this, we determine if our assumption for the null hypothesis (</a:t>
            </a:r>
            <a:r>
              <a:rPr lang="en-US" b="1" dirty="0"/>
              <a:t>H0</a:t>
            </a:r>
            <a:r>
              <a:rPr lang="en-US" dirty="0"/>
              <a:t>) is reasonable or not. If it is unlikely, by the </a:t>
            </a:r>
            <a:r>
              <a:rPr lang="en-US" b="1" dirty="0"/>
              <a:t>Rare Event rule</a:t>
            </a:r>
            <a:r>
              <a:rPr lang="en-US" dirty="0"/>
              <a:t>, our hypothesis is probably incorrect (i.e. reject </a:t>
            </a:r>
            <a:r>
              <a:rPr lang="en-US" b="1" dirty="0"/>
              <a:t>H0</a:t>
            </a:r>
            <a:r>
              <a:rPr lang="en-US" dirty="0"/>
              <a:t>). </a:t>
            </a:r>
          </a:p>
          <a:p>
            <a:pPr marL="0" indent="0">
              <a:buNone/>
            </a:pPr>
            <a:endParaRPr lang="en-US" dirty="0" smtClean="0"/>
          </a:p>
          <a:p>
            <a:pPr marL="0" indent="0">
              <a:buNone/>
            </a:pPr>
            <a:r>
              <a:rPr lang="en-US" dirty="0" smtClean="0"/>
              <a:t>In </a:t>
            </a:r>
            <a:r>
              <a:rPr lang="en-US" dirty="0"/>
              <a:t>general, we use the following: </a:t>
            </a:r>
          </a:p>
          <a:p>
            <a:r>
              <a:rPr lang="en-US" dirty="0" smtClean="0"/>
              <a:t>If </a:t>
            </a:r>
            <a:r>
              <a:rPr lang="en-US" dirty="0"/>
              <a:t>the test sample yields an unlikely result, it is probably incorrect (reject </a:t>
            </a:r>
            <a:r>
              <a:rPr lang="en-US" b="1" dirty="0"/>
              <a:t>H0</a:t>
            </a:r>
            <a:r>
              <a:rPr lang="en-US" dirty="0"/>
              <a:t>) </a:t>
            </a:r>
          </a:p>
          <a:p>
            <a:r>
              <a:rPr lang="en-US" dirty="0" smtClean="0"/>
              <a:t>If </a:t>
            </a:r>
            <a:r>
              <a:rPr lang="en-US" dirty="0"/>
              <a:t>the test sample yields a likely result, it is probably correct (fail to reject </a:t>
            </a:r>
            <a:r>
              <a:rPr lang="en-US" b="1" dirty="0"/>
              <a:t>H0</a:t>
            </a:r>
            <a:r>
              <a:rPr lang="en-US" dirty="0"/>
              <a:t>) </a:t>
            </a:r>
          </a:p>
        </p:txBody>
      </p:sp>
      <p:sp>
        <p:nvSpPr>
          <p:cNvPr id="4" name="Slide Number Placeholder 3"/>
          <p:cNvSpPr>
            <a:spLocks noGrp="1"/>
          </p:cNvSpPr>
          <p:nvPr>
            <p:ph type="sldNum" sz="quarter" idx="12"/>
          </p:nvPr>
        </p:nvSpPr>
        <p:spPr/>
        <p:txBody>
          <a:bodyPr/>
          <a:lstStyle/>
          <a:p>
            <a:fld id="{1CF2B471-377C-4DE8-B19F-6EA54A37CA75}" type="slidenum">
              <a:rPr lang="en-US" smtClean="0"/>
              <a:t>57</a:t>
            </a:fld>
            <a:endParaRPr lang="en-US"/>
          </a:p>
        </p:txBody>
      </p:sp>
    </p:spTree>
    <p:extLst>
      <p:ext uri="{BB962C8B-B14F-4D97-AF65-F5344CB8AC3E}">
        <p14:creationId xmlns:p14="http://schemas.microsoft.com/office/powerpoint/2010/main" val="5656508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1329"/>
            <a:ext cx="10515600" cy="5625634"/>
          </a:xfrm>
        </p:spPr>
        <p:txBody>
          <a:bodyPr>
            <a:normAutofit lnSpcReduction="10000"/>
          </a:bodyPr>
          <a:lstStyle/>
          <a:p>
            <a:r>
              <a:rPr lang="en-US" dirty="0"/>
              <a:t>There is an extremely close relationship between confidence intervals and hypothesis testing. </a:t>
            </a:r>
            <a:endParaRPr lang="en-US" dirty="0" smtClean="0"/>
          </a:p>
          <a:p>
            <a:r>
              <a:rPr lang="en-US" dirty="0" smtClean="0"/>
              <a:t>When </a:t>
            </a:r>
            <a:r>
              <a:rPr lang="en-US" dirty="0"/>
              <a:t>a 95% confidence interval is constructed, all values in the interval are considered plausible values for the parameter being estimated. Values outside the interval are rejected as relatively implausible</a:t>
            </a:r>
            <a:r>
              <a:rPr lang="en-US" dirty="0" smtClean="0"/>
              <a:t>.</a:t>
            </a:r>
          </a:p>
          <a:p>
            <a:r>
              <a:rPr lang="en-US" dirty="0" smtClean="0"/>
              <a:t>The </a:t>
            </a:r>
            <a:r>
              <a:rPr lang="en-US" dirty="0"/>
              <a:t>confidence interval tells you </a:t>
            </a:r>
            <a:r>
              <a:rPr lang="en-US" b="1" dirty="0"/>
              <a:t>more than just the possible range around the estimate</a:t>
            </a:r>
            <a:r>
              <a:rPr lang="en-US" dirty="0"/>
              <a:t>. It also tells you about </a:t>
            </a:r>
            <a:r>
              <a:rPr lang="en-US" b="1" dirty="0"/>
              <a:t>how stable the estimate is</a:t>
            </a:r>
            <a:r>
              <a:rPr lang="en-US" dirty="0"/>
              <a:t>.</a:t>
            </a:r>
            <a:endParaRPr lang="en-US" dirty="0" smtClean="0"/>
          </a:p>
          <a:p>
            <a:r>
              <a:rPr lang="en-US" dirty="0"/>
              <a:t>If exact p-value is reported, then the relationship </a:t>
            </a:r>
            <a:r>
              <a:rPr lang="en-US" b="1" dirty="0"/>
              <a:t>between</a:t>
            </a:r>
            <a:r>
              <a:rPr lang="en-US" dirty="0"/>
              <a:t> </a:t>
            </a:r>
            <a:r>
              <a:rPr lang="en-US" b="1" dirty="0"/>
              <a:t>confidence</a:t>
            </a:r>
            <a:r>
              <a:rPr lang="en-US" dirty="0"/>
              <a:t> </a:t>
            </a:r>
            <a:r>
              <a:rPr lang="en-US" b="1" dirty="0"/>
              <a:t>intervals</a:t>
            </a:r>
            <a:r>
              <a:rPr lang="en-US" dirty="0"/>
              <a:t> and </a:t>
            </a:r>
            <a:r>
              <a:rPr lang="en-US" b="1" dirty="0"/>
              <a:t>hypothesis</a:t>
            </a:r>
            <a:r>
              <a:rPr lang="en-US" dirty="0"/>
              <a:t> </a:t>
            </a:r>
            <a:r>
              <a:rPr lang="en-US" b="1" dirty="0"/>
              <a:t>testing</a:t>
            </a:r>
            <a:r>
              <a:rPr lang="en-US" dirty="0"/>
              <a:t> is very close. However, the objective of the two methods is different: </a:t>
            </a:r>
            <a:r>
              <a:rPr lang="en-US" b="1" dirty="0"/>
              <a:t>Hypothesis</a:t>
            </a:r>
            <a:r>
              <a:rPr lang="en-US" dirty="0"/>
              <a:t> </a:t>
            </a:r>
            <a:r>
              <a:rPr lang="en-US" b="1" dirty="0"/>
              <a:t>testing</a:t>
            </a:r>
            <a:r>
              <a:rPr lang="en-US" dirty="0"/>
              <a:t> relates to a single conclusion of statistical significance vs. no statistical significance.</a:t>
            </a:r>
          </a:p>
        </p:txBody>
      </p:sp>
      <p:sp>
        <p:nvSpPr>
          <p:cNvPr id="4" name="Slide Number Placeholder 3"/>
          <p:cNvSpPr>
            <a:spLocks noGrp="1"/>
          </p:cNvSpPr>
          <p:nvPr>
            <p:ph type="sldNum" sz="quarter" idx="12"/>
          </p:nvPr>
        </p:nvSpPr>
        <p:spPr/>
        <p:txBody>
          <a:bodyPr/>
          <a:lstStyle/>
          <a:p>
            <a:fld id="{1CF2B471-377C-4DE8-B19F-6EA54A37CA75}" type="slidenum">
              <a:rPr lang="en-US" smtClean="0"/>
              <a:t>58</a:t>
            </a:fld>
            <a:endParaRPr lang="en-US"/>
          </a:p>
        </p:txBody>
      </p:sp>
    </p:spTree>
    <p:extLst>
      <p:ext uri="{BB962C8B-B14F-4D97-AF65-F5344CB8AC3E}">
        <p14:creationId xmlns:p14="http://schemas.microsoft.com/office/powerpoint/2010/main" val="3445333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431" y="600027"/>
            <a:ext cx="11049000" cy="5945153"/>
          </a:xfrm>
        </p:spPr>
        <p:txBody>
          <a:bodyPr>
            <a:normAutofit fontScale="62500" lnSpcReduction="20000"/>
          </a:bodyPr>
          <a:lstStyle/>
          <a:p>
            <a:pPr>
              <a:lnSpc>
                <a:spcPct val="120000"/>
              </a:lnSpc>
              <a:spcBef>
                <a:spcPts val="0"/>
              </a:spcBef>
              <a:buFont typeface="Wingdings" panose="05000000000000000000" pitchFamily="2" charset="2"/>
              <a:buChar char="§"/>
            </a:pPr>
            <a:r>
              <a:rPr lang="en-US" sz="3800" dirty="0" smtClean="0">
                <a:solidFill>
                  <a:srgbClr val="000000"/>
                </a:solidFill>
              </a:rPr>
              <a:t>Probability theory</a:t>
            </a:r>
            <a:r>
              <a:rPr lang="en-US" sz="3800" dirty="0" smtClean="0"/>
              <a:t>: Allows us to calculate the exact </a:t>
            </a:r>
            <a:r>
              <a:rPr lang="en-US" sz="3800" i="1" dirty="0" smtClean="0"/>
              <a:t>probability </a:t>
            </a:r>
            <a:r>
              <a:rPr lang="en-US" sz="3800" dirty="0" smtClean="0"/>
              <a:t>that chance was the real reason for the relationship.  </a:t>
            </a:r>
          </a:p>
          <a:p>
            <a:pPr>
              <a:lnSpc>
                <a:spcPct val="120000"/>
              </a:lnSpc>
              <a:spcBef>
                <a:spcPts val="0"/>
              </a:spcBef>
              <a:buFont typeface="Wingdings" panose="05000000000000000000" pitchFamily="2" charset="2"/>
              <a:buChar char="§"/>
            </a:pPr>
            <a:endParaRPr lang="en-US" sz="3800" dirty="0" smtClean="0"/>
          </a:p>
          <a:p>
            <a:pPr>
              <a:lnSpc>
                <a:spcPct val="120000"/>
              </a:lnSpc>
              <a:spcBef>
                <a:spcPts val="0"/>
              </a:spcBef>
              <a:buFont typeface="Wingdings" panose="05000000000000000000" pitchFamily="2" charset="2"/>
              <a:buChar char="§"/>
            </a:pPr>
            <a:r>
              <a:rPr lang="en-US" sz="3800" dirty="0" smtClean="0"/>
              <a:t>Probability theory allows us to produce test statistics (using mathematical formulas) </a:t>
            </a:r>
          </a:p>
          <a:p>
            <a:pPr>
              <a:lnSpc>
                <a:spcPct val="120000"/>
              </a:lnSpc>
              <a:spcBef>
                <a:spcPts val="0"/>
              </a:spcBef>
              <a:buFont typeface="Wingdings" panose="05000000000000000000" pitchFamily="2" charset="2"/>
              <a:buChar char="§"/>
            </a:pPr>
            <a:endParaRPr lang="en-US" sz="3800" dirty="0" smtClean="0"/>
          </a:p>
          <a:p>
            <a:pPr>
              <a:lnSpc>
                <a:spcPct val="120000"/>
              </a:lnSpc>
              <a:spcBef>
                <a:spcPts val="0"/>
              </a:spcBef>
              <a:buFont typeface="Wingdings" panose="05000000000000000000" pitchFamily="2" charset="2"/>
              <a:buChar char="§"/>
            </a:pPr>
            <a:r>
              <a:rPr lang="en-US" sz="3800" dirty="0" smtClean="0"/>
              <a:t>A test statistic is a number that is used to decide whether to accept or reject the null hypothesis.</a:t>
            </a:r>
          </a:p>
          <a:p>
            <a:pPr>
              <a:lnSpc>
                <a:spcPct val="120000"/>
              </a:lnSpc>
              <a:spcBef>
                <a:spcPts val="0"/>
              </a:spcBef>
              <a:buFont typeface="Wingdings" panose="05000000000000000000" pitchFamily="2" charset="2"/>
              <a:buChar char="§"/>
            </a:pPr>
            <a:endParaRPr lang="en-US" sz="3800" dirty="0" smtClean="0"/>
          </a:p>
          <a:p>
            <a:pPr>
              <a:lnSpc>
                <a:spcPct val="120000"/>
              </a:lnSpc>
              <a:spcBef>
                <a:spcPts val="0"/>
              </a:spcBef>
              <a:buFont typeface="Wingdings" panose="05000000000000000000" pitchFamily="2" charset="2"/>
              <a:buChar char="§"/>
            </a:pPr>
            <a:r>
              <a:rPr lang="en-US" sz="3800" dirty="0" smtClean="0"/>
              <a:t>The most common statistical tests include: </a:t>
            </a:r>
          </a:p>
          <a:p>
            <a:pPr>
              <a:lnSpc>
                <a:spcPct val="120000"/>
              </a:lnSpc>
              <a:spcBef>
                <a:spcPts val="0"/>
              </a:spcBef>
              <a:buFont typeface="Wingdings" panose="05000000000000000000" pitchFamily="2" charset="2"/>
              <a:buChar char="§"/>
            </a:pPr>
            <a:endParaRPr lang="en-US" sz="3800" dirty="0" smtClean="0"/>
          </a:p>
          <a:p>
            <a:pPr marL="1433467" indent="-457200">
              <a:lnSpc>
                <a:spcPct val="120000"/>
              </a:lnSpc>
              <a:spcBef>
                <a:spcPts val="0"/>
              </a:spcBef>
              <a:buFont typeface="Wingdings" panose="05000000000000000000" pitchFamily="2" charset="2"/>
              <a:buChar char="§"/>
            </a:pPr>
            <a:r>
              <a:rPr lang="en-US" sz="3800" dirty="0" smtClean="0"/>
              <a:t>Chi-square</a:t>
            </a:r>
          </a:p>
          <a:p>
            <a:pPr marL="1433467" indent="-457200">
              <a:lnSpc>
                <a:spcPct val="120000"/>
              </a:lnSpc>
              <a:spcBef>
                <a:spcPts val="0"/>
              </a:spcBef>
              <a:buFont typeface="Wingdings" panose="05000000000000000000" pitchFamily="2" charset="2"/>
              <a:buChar char="§"/>
            </a:pPr>
            <a:r>
              <a:rPr lang="en-US" sz="3800" dirty="0" smtClean="0"/>
              <a:t>T-test</a:t>
            </a:r>
          </a:p>
          <a:p>
            <a:pPr marL="1433467" indent="-457200">
              <a:lnSpc>
                <a:spcPct val="120000"/>
              </a:lnSpc>
              <a:spcBef>
                <a:spcPts val="0"/>
              </a:spcBef>
              <a:buFont typeface="Wingdings" panose="05000000000000000000" pitchFamily="2" charset="2"/>
              <a:buChar char="§"/>
            </a:pPr>
            <a:r>
              <a:rPr lang="en-US" sz="3800" dirty="0" smtClean="0"/>
              <a:t>ANOVA</a:t>
            </a:r>
          </a:p>
          <a:p>
            <a:pPr marL="1433467" indent="-457200">
              <a:lnSpc>
                <a:spcPct val="120000"/>
              </a:lnSpc>
              <a:spcBef>
                <a:spcPts val="0"/>
              </a:spcBef>
              <a:buFont typeface="Wingdings" panose="05000000000000000000" pitchFamily="2" charset="2"/>
              <a:buChar char="§"/>
            </a:pPr>
            <a:r>
              <a:rPr lang="en-US" sz="3800" dirty="0" smtClean="0"/>
              <a:t>Correlation  </a:t>
            </a:r>
          </a:p>
          <a:p>
            <a:pPr marL="1433467" indent="-457200">
              <a:lnSpc>
                <a:spcPct val="120000"/>
              </a:lnSpc>
              <a:spcBef>
                <a:spcPts val="0"/>
              </a:spcBef>
              <a:buFont typeface="Wingdings" panose="05000000000000000000" pitchFamily="2" charset="2"/>
              <a:buChar char="§"/>
            </a:pPr>
            <a:r>
              <a:rPr lang="en-US" sz="3800" dirty="0" smtClean="0"/>
              <a:t>Linear Regression </a:t>
            </a:r>
          </a:p>
          <a:p>
            <a:endParaRPr lang="en-US" dirty="0"/>
          </a:p>
        </p:txBody>
      </p:sp>
      <p:sp>
        <p:nvSpPr>
          <p:cNvPr id="2" name="Slide Number Placeholder 1"/>
          <p:cNvSpPr>
            <a:spLocks noGrp="1"/>
          </p:cNvSpPr>
          <p:nvPr>
            <p:ph type="sldNum" sz="quarter" idx="12"/>
          </p:nvPr>
        </p:nvSpPr>
        <p:spPr/>
        <p:txBody>
          <a:bodyPr/>
          <a:lstStyle/>
          <a:p>
            <a:fld id="{41B33E5B-0DFA-4B6D-8165-8883EC125E94}" type="slidenum">
              <a:rPr lang="en-US" smtClean="0"/>
              <a:t>59</a:t>
            </a:fld>
            <a:endParaRPr lang="en-US"/>
          </a:p>
        </p:txBody>
      </p:sp>
    </p:spTree>
    <p:extLst>
      <p:ext uri="{BB962C8B-B14F-4D97-AF65-F5344CB8AC3E}">
        <p14:creationId xmlns:p14="http://schemas.microsoft.com/office/powerpoint/2010/main" val="2176186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article:</a:t>
            </a:r>
            <a:endParaRPr lang="en-US" dirty="0"/>
          </a:p>
        </p:txBody>
      </p:sp>
      <p:pic>
        <p:nvPicPr>
          <p:cNvPr id="4" name="Picture 3"/>
          <p:cNvPicPr>
            <a:picLocks noChangeAspect="1"/>
          </p:cNvPicPr>
          <p:nvPr/>
        </p:nvPicPr>
        <p:blipFill>
          <a:blip r:embed="rId2"/>
          <a:stretch>
            <a:fillRect/>
          </a:stretch>
        </p:blipFill>
        <p:spPr>
          <a:xfrm>
            <a:off x="2367153" y="1971929"/>
            <a:ext cx="7324419" cy="4117975"/>
          </a:xfrm>
          <a:prstGeom prst="rect">
            <a:avLst/>
          </a:prstGeom>
        </p:spPr>
      </p:pic>
    </p:spTree>
    <p:extLst>
      <p:ext uri="{BB962C8B-B14F-4D97-AF65-F5344CB8AC3E}">
        <p14:creationId xmlns:p14="http://schemas.microsoft.com/office/powerpoint/2010/main" val="4179402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50264" y="589440"/>
            <a:ext cx="8872728" cy="590931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chemeClr val="accent1">
                    <a:lumMod val="50000"/>
                  </a:schemeClr>
                </a:solidFill>
                <a:effectLst/>
                <a:latin typeface="inherit"/>
              </a:rPr>
              <a:t>Create Sample Data in R</a:t>
            </a:r>
            <a:r>
              <a:rPr kumimoji="0" lang="en-US" altLang="en-US" sz="2400" b="1" i="0" u="none" strike="noStrike" cap="none" normalizeH="0" baseline="0" dirty="0" smtClean="0">
                <a:ln>
                  <a:noFill/>
                </a:ln>
                <a:solidFill>
                  <a:schemeClr val="tx1"/>
                </a:solidFill>
                <a:effectLst/>
                <a:latin typeface="inherit"/>
              </a:rPr>
              <a:t/>
            </a:r>
            <a:br>
              <a:rPr kumimoji="0" lang="en-US" altLang="en-US" sz="2400" b="1" i="0" u="none" strike="noStrike" cap="none" normalizeH="0" baseline="0" dirty="0" smtClean="0">
                <a:ln>
                  <a:noFill/>
                </a:ln>
                <a:solidFill>
                  <a:schemeClr val="tx1"/>
                </a:solidFill>
                <a:effectLst/>
                <a:latin typeface="inherit"/>
              </a:rPr>
            </a:br>
            <a:endParaRPr kumimoji="0" lang="en-US" altLang="en-US" sz="2400" b="0" i="0" u="none" strike="noStrike" cap="none" normalizeH="0" baseline="0" dirty="0" smtClean="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rgbClr val="666666"/>
                </a:solidFill>
                <a:effectLst/>
                <a:latin typeface="inherit"/>
              </a:rPr>
              <a:t>#Define Sample 1</a:t>
            </a:r>
            <a:r>
              <a:rPr kumimoji="0" lang="en-US" altLang="en-US" sz="2400" i="0" u="none" strike="noStrike" cap="none" normalizeH="0" baseline="0" dirty="0" smtClean="0">
                <a:ln>
                  <a:noFill/>
                </a:ln>
                <a:solidFill>
                  <a:schemeClr val="tx1"/>
                </a:solidFill>
                <a:effectLst/>
                <a:latin typeface="Roboto"/>
              </a:rPr>
              <a:t/>
            </a:r>
            <a:br>
              <a:rPr kumimoji="0" lang="en-US" altLang="en-US" sz="2400" i="0" u="none" strike="noStrike" cap="none" normalizeH="0" baseline="0" dirty="0" smtClean="0">
                <a:ln>
                  <a:noFill/>
                </a:ln>
                <a:solidFill>
                  <a:schemeClr val="tx1"/>
                </a:solidFill>
                <a:effectLst/>
                <a:latin typeface="Roboto"/>
              </a:rPr>
            </a:br>
            <a:r>
              <a:rPr kumimoji="0" lang="en-US" altLang="en-US" sz="2400" i="0" u="none" strike="noStrike" cap="none" normalizeH="0" baseline="0" dirty="0" smtClean="0">
                <a:ln>
                  <a:noFill/>
                </a:ln>
                <a:solidFill>
                  <a:schemeClr val="tx1"/>
                </a:solidFill>
                <a:effectLst/>
                <a:latin typeface="Roboto"/>
              </a:rPr>
              <a:t>smp2014 &lt;- c(222, 823, 1092, 400, 948, 836)</a:t>
            </a:r>
            <a:br>
              <a:rPr kumimoji="0" lang="en-US" altLang="en-US" sz="2400" i="0" u="none" strike="noStrike" cap="none" normalizeH="0" baseline="0" dirty="0" smtClean="0">
                <a:ln>
                  <a:noFill/>
                </a:ln>
                <a:solidFill>
                  <a:schemeClr val="tx1"/>
                </a:solidFill>
                <a:effectLst/>
                <a:latin typeface="Roboto"/>
              </a:rPr>
            </a:br>
            <a:endParaRPr kumimoji="0" lang="en-US" altLang="en-US" sz="2400" i="0" u="none" strike="noStrike" cap="none" normalizeH="0" baseline="0" dirty="0" smtClean="0">
              <a:ln>
                <a:noFill/>
              </a:ln>
              <a:solidFill>
                <a:schemeClr val="tx1"/>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666666"/>
                </a:solidFill>
                <a:latin typeface="inherit"/>
              </a:rPr>
              <a:t>#</a:t>
            </a:r>
            <a:r>
              <a:rPr kumimoji="0" lang="en-US" altLang="en-US" sz="2400" i="0" u="none" strike="noStrike" cap="none" normalizeH="0" baseline="0" dirty="0" smtClean="0">
                <a:ln>
                  <a:noFill/>
                </a:ln>
                <a:solidFill>
                  <a:srgbClr val="666666"/>
                </a:solidFill>
                <a:effectLst/>
                <a:latin typeface="inherit"/>
              </a:rPr>
              <a:t>Define Sample 2</a:t>
            </a:r>
            <a:r>
              <a:rPr kumimoji="0" lang="en-US" altLang="en-US" sz="2400" i="0" u="none" strike="noStrike" cap="none" normalizeH="0" baseline="0" dirty="0" smtClean="0">
                <a:ln>
                  <a:noFill/>
                </a:ln>
                <a:solidFill>
                  <a:schemeClr val="tx1"/>
                </a:solidFill>
                <a:effectLst/>
                <a:latin typeface="Roboto"/>
              </a:rPr>
              <a:t/>
            </a:r>
            <a:br>
              <a:rPr kumimoji="0" lang="en-US" altLang="en-US" sz="2400" i="0" u="none" strike="noStrike" cap="none" normalizeH="0" baseline="0" dirty="0" smtClean="0">
                <a:ln>
                  <a:noFill/>
                </a:ln>
                <a:solidFill>
                  <a:schemeClr val="tx1"/>
                </a:solidFill>
                <a:effectLst/>
                <a:latin typeface="Roboto"/>
              </a:rPr>
            </a:br>
            <a:r>
              <a:rPr kumimoji="0" lang="en-US" altLang="en-US" sz="2400" i="0" u="none" strike="noStrike" cap="none" normalizeH="0" baseline="0" dirty="0" smtClean="0">
                <a:ln>
                  <a:noFill/>
                </a:ln>
                <a:solidFill>
                  <a:schemeClr val="tx1"/>
                </a:solidFill>
                <a:effectLst/>
                <a:latin typeface="Roboto"/>
              </a:rPr>
              <a:t>smp2019 &lt;- c(910, 650, 700, 892, 229, 1051)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666666"/>
                </a:solidFill>
                <a:latin typeface="inherit"/>
              </a:rPr>
              <a:t>#Two sample T-test</a:t>
            </a:r>
          </a:p>
          <a:p>
            <a:pPr marL="0" lvl="0" indent="0">
              <a:lnSpc>
                <a:spcPct val="100000"/>
              </a:lnSpc>
              <a:buNone/>
            </a:pPr>
            <a:r>
              <a:rPr lang="en-US" sz="2400" i="1" dirty="0" err="1" smtClean="0">
                <a:effectLst/>
                <a:latin typeface="Roboto"/>
              </a:rPr>
              <a:t>t.test</a:t>
            </a:r>
            <a:r>
              <a:rPr lang="en-US" sz="2400" i="1" dirty="0" smtClean="0">
                <a:effectLst/>
                <a:latin typeface="Roboto"/>
              </a:rPr>
              <a:t>(</a:t>
            </a:r>
            <a:r>
              <a:rPr kumimoji="0" lang="en-US" altLang="en-US" sz="2400" i="1" u="none" strike="noStrike" cap="none" normalizeH="0" baseline="0" dirty="0" smtClean="0">
                <a:ln>
                  <a:noFill/>
                </a:ln>
                <a:solidFill>
                  <a:schemeClr val="tx1"/>
                </a:solidFill>
                <a:effectLst/>
                <a:latin typeface="Roboto"/>
              </a:rPr>
              <a:t>smp2014</a:t>
            </a:r>
            <a:r>
              <a:rPr lang="en-US" sz="2400" i="1" dirty="0" smtClean="0">
                <a:effectLst/>
                <a:latin typeface="Roboto"/>
              </a:rPr>
              <a:t>, </a:t>
            </a:r>
            <a:r>
              <a:rPr kumimoji="0" lang="en-US" altLang="en-US" sz="2400" i="1" u="none" strike="noStrike" cap="none" normalizeH="0" baseline="0" dirty="0" smtClean="0">
                <a:ln>
                  <a:noFill/>
                </a:ln>
                <a:solidFill>
                  <a:schemeClr val="tx1"/>
                </a:solidFill>
                <a:effectLst/>
                <a:latin typeface="Roboto"/>
              </a:rPr>
              <a:t>smp2018</a:t>
            </a:r>
            <a:r>
              <a:rPr lang="en-US" sz="2400" i="1" dirty="0" smtClean="0">
                <a:effectLst/>
                <a:latin typeface="Roboto"/>
              </a:rPr>
              <a:t>, </a:t>
            </a:r>
            <a:r>
              <a:rPr lang="en-US" sz="2400" i="1" dirty="0" err="1" smtClean="0">
                <a:effectLst/>
                <a:latin typeface="Roboto"/>
              </a:rPr>
              <a:t>var.equal</a:t>
            </a:r>
            <a:r>
              <a:rPr lang="en-US" sz="2400" i="1" dirty="0" smtClean="0">
                <a:effectLst/>
                <a:latin typeface="Roboto"/>
              </a:rPr>
              <a:t>=FALSE)</a:t>
            </a:r>
          </a:p>
          <a:p>
            <a:pPr marL="0" lvl="0" indent="0">
              <a:lnSpc>
                <a:spcPct val="100000"/>
              </a:lnSpc>
              <a:buNone/>
            </a:pPr>
            <a:endParaRPr kumimoji="0" lang="en-US" altLang="en-US" sz="2400" i="1" u="none" strike="noStrike" cap="none" normalizeH="0" baseline="0" dirty="0">
              <a:ln>
                <a:noFill/>
              </a:ln>
              <a:solidFill>
                <a:schemeClr val="tx1"/>
              </a:solidFill>
              <a:latin typeface="Roboto"/>
            </a:endParaRPr>
          </a:p>
          <a:p>
            <a:pPr marL="0" indent="0">
              <a:lnSpc>
                <a:spcPct val="100000"/>
              </a:lnSpc>
              <a:buNone/>
            </a:pPr>
            <a:r>
              <a:rPr lang="en-US" altLang="en-US" sz="2400" dirty="0">
                <a:solidFill>
                  <a:srgbClr val="666666"/>
                </a:solidFill>
                <a:latin typeface="inherit"/>
              </a:rPr>
              <a:t>#What is the p-value?</a:t>
            </a:r>
          </a:p>
          <a:p>
            <a:pPr marL="0" lvl="0" indent="0">
              <a:lnSpc>
                <a:spcPct val="100000"/>
              </a:lnSpc>
              <a:buNone/>
            </a:pPr>
            <a:endParaRPr lang="en-US" altLang="en-US" sz="2400" i="1" dirty="0" smtClean="0">
              <a:effectLst/>
              <a:latin typeface="Roboto"/>
            </a:endParaRPr>
          </a:p>
          <a:p>
            <a:pPr marL="0" indent="0">
              <a:lnSpc>
                <a:spcPct val="100000"/>
              </a:lnSpc>
              <a:buNone/>
            </a:pPr>
            <a:r>
              <a:rPr lang="en-US" altLang="en-US" sz="2400" dirty="0">
                <a:solidFill>
                  <a:srgbClr val="666666"/>
                </a:solidFill>
                <a:latin typeface="inherit"/>
              </a:rPr>
              <a:t>#Run </a:t>
            </a:r>
            <a:r>
              <a:rPr lang="en-US" sz="2400" dirty="0">
                <a:solidFill>
                  <a:srgbClr val="666666"/>
                </a:solidFill>
                <a:latin typeface="inherit"/>
              </a:rPr>
              <a:t>Welch's T</a:t>
            </a:r>
            <a:r>
              <a:rPr lang="en-US" sz="2400" dirty="0" smtClean="0">
                <a:solidFill>
                  <a:srgbClr val="666666"/>
                </a:solidFill>
                <a:latin typeface="inherit"/>
              </a:rPr>
              <a:t>-test </a:t>
            </a:r>
            <a:r>
              <a:rPr lang="en-US" altLang="en-US" sz="2400" dirty="0" smtClean="0">
                <a:solidFill>
                  <a:srgbClr val="666666"/>
                </a:solidFill>
                <a:latin typeface="inherit"/>
              </a:rPr>
              <a:t>of </a:t>
            </a:r>
            <a:r>
              <a:rPr lang="en-US" altLang="en-US" sz="2400" dirty="0">
                <a:solidFill>
                  <a:srgbClr val="666666"/>
                </a:solidFill>
                <a:latin typeface="inherit"/>
              </a:rPr>
              <a:t>Equal Variance</a:t>
            </a:r>
          </a:p>
          <a:p>
            <a:pPr marL="0" lvl="0" indent="0">
              <a:lnSpc>
                <a:spcPct val="100000"/>
              </a:lnSpc>
              <a:buNone/>
            </a:pPr>
            <a:r>
              <a:rPr kumimoji="0" lang="en-US" altLang="en-US" sz="2400" i="1" u="none" strike="noStrike" cap="none" normalizeH="0" baseline="0" dirty="0" err="1" smtClean="0">
                <a:ln>
                  <a:noFill/>
                </a:ln>
                <a:solidFill>
                  <a:schemeClr val="tx1"/>
                </a:solidFill>
                <a:latin typeface="Roboto"/>
              </a:rPr>
              <a:t>t.test</a:t>
            </a:r>
            <a:r>
              <a:rPr kumimoji="0" lang="en-US" altLang="en-US" sz="2400" i="1" u="none" strike="noStrike" cap="none" normalizeH="0" baseline="0" dirty="0" smtClean="0">
                <a:ln>
                  <a:noFill/>
                </a:ln>
                <a:solidFill>
                  <a:schemeClr val="tx1"/>
                </a:solidFill>
                <a:latin typeface="Roboto"/>
              </a:rPr>
              <a:t>(</a:t>
            </a:r>
            <a:r>
              <a:rPr kumimoji="0" lang="en-US" altLang="en-US" sz="2400" i="1" u="none" strike="noStrike" cap="none" normalizeH="0" baseline="0" dirty="0" smtClean="0">
                <a:ln>
                  <a:noFill/>
                </a:ln>
                <a:solidFill>
                  <a:schemeClr val="tx1"/>
                </a:solidFill>
                <a:effectLst/>
                <a:latin typeface="Roboto"/>
              </a:rPr>
              <a:t>smp2014</a:t>
            </a:r>
            <a:r>
              <a:rPr lang="en-US" sz="2400" i="1" dirty="0" smtClean="0">
                <a:effectLst/>
                <a:latin typeface="Roboto"/>
              </a:rPr>
              <a:t>, </a:t>
            </a:r>
            <a:r>
              <a:rPr kumimoji="0" lang="en-US" altLang="en-US" sz="2400" i="1" u="none" strike="noStrike" cap="none" normalizeH="0" baseline="0" dirty="0" smtClean="0">
                <a:ln>
                  <a:noFill/>
                </a:ln>
                <a:solidFill>
                  <a:schemeClr val="tx1"/>
                </a:solidFill>
                <a:effectLst/>
                <a:latin typeface="Roboto"/>
              </a:rPr>
              <a:t>smp2019</a:t>
            </a:r>
            <a:r>
              <a:rPr kumimoji="0" lang="en-US" altLang="en-US" sz="2400" i="1" u="none" strike="noStrike" cap="none" normalizeH="0" baseline="0" dirty="0" smtClean="0">
                <a:ln>
                  <a:noFill/>
                </a:ln>
                <a:solidFill>
                  <a:schemeClr val="tx1"/>
                </a:solidFill>
                <a:latin typeface="Roboto"/>
              </a:rPr>
              <a:t>, </a:t>
            </a:r>
            <a:r>
              <a:rPr kumimoji="0" lang="en-US" altLang="en-US" sz="2400" i="1" u="none" strike="noStrike" cap="none" normalizeH="0" baseline="0" dirty="0" err="1" smtClean="0">
                <a:ln>
                  <a:noFill/>
                </a:ln>
                <a:solidFill>
                  <a:schemeClr val="tx1"/>
                </a:solidFill>
                <a:latin typeface="Roboto"/>
              </a:rPr>
              <a:t>var.equal</a:t>
            </a:r>
            <a:r>
              <a:rPr kumimoji="0" lang="en-US" altLang="en-US" sz="2400" i="1" u="none" strike="noStrike" cap="none" normalizeH="0" baseline="0" dirty="0" smtClean="0">
                <a:ln>
                  <a:noFill/>
                </a:ln>
                <a:solidFill>
                  <a:schemeClr val="tx1"/>
                </a:solidFill>
                <a:latin typeface="Roboto"/>
              </a:rPr>
              <a:t>=TRUE)</a:t>
            </a:r>
          </a:p>
          <a:p>
            <a:pPr marL="0" lvl="0" indent="0">
              <a:lnSpc>
                <a:spcPct val="100000"/>
              </a:lnSpc>
              <a:buNone/>
            </a:pPr>
            <a:endParaRPr lang="en-US" altLang="en-US" sz="2400" dirty="0">
              <a:solidFill>
                <a:srgbClr val="666666"/>
              </a:solidFill>
              <a:latin typeface="inherit"/>
            </a:endParaRPr>
          </a:p>
        </p:txBody>
      </p:sp>
    </p:spTree>
    <p:extLst>
      <p:ext uri="{BB962C8B-B14F-4D97-AF65-F5344CB8AC3E}">
        <p14:creationId xmlns:p14="http://schemas.microsoft.com/office/powerpoint/2010/main" val="2192166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496"/>
          </a:xfrm>
        </p:spPr>
        <p:txBody>
          <a:bodyPr>
            <a:normAutofit fontScale="90000"/>
          </a:bodyPr>
          <a:lstStyle/>
          <a:p>
            <a:r>
              <a:rPr lang="en-US" dirty="0" smtClean="0"/>
              <a:t>Conditions for a 1 sample z-test</a:t>
            </a:r>
            <a:br>
              <a:rPr lang="en-US" dirty="0" smtClean="0"/>
            </a:br>
            <a:endParaRPr lang="en-US" dirty="0"/>
          </a:p>
        </p:txBody>
      </p:sp>
      <p:sp>
        <p:nvSpPr>
          <p:cNvPr id="3" name="Content Placeholder 2"/>
          <p:cNvSpPr>
            <a:spLocks noGrp="1"/>
          </p:cNvSpPr>
          <p:nvPr>
            <p:ph idx="1"/>
          </p:nvPr>
        </p:nvSpPr>
        <p:spPr>
          <a:xfrm>
            <a:off x="838200" y="998622"/>
            <a:ext cx="10515600" cy="5496307"/>
          </a:xfrm>
        </p:spPr>
        <p:txBody>
          <a:bodyPr>
            <a:normAutofit fontScale="92500" lnSpcReduction="20000"/>
          </a:bodyPr>
          <a:lstStyle/>
          <a:p>
            <a:pPr marL="0" indent="0">
              <a:buNone/>
            </a:pPr>
            <a:r>
              <a:rPr lang="en-US" dirty="0"/>
              <a:t>A one sample z test is one of the most basic types of hypothesis test. </a:t>
            </a:r>
            <a:endParaRPr lang="en-US" dirty="0" smtClean="0"/>
          </a:p>
          <a:p>
            <a:pPr marL="514350" indent="-514350">
              <a:buFont typeface="+mj-lt"/>
              <a:buAutoNum type="arabicPeriod"/>
            </a:pPr>
            <a:r>
              <a:rPr lang="en-US" dirty="0" smtClean="0"/>
              <a:t>Normality -normal population. Data roughly </a:t>
            </a:r>
            <a:r>
              <a:rPr lang="en-US" dirty="0"/>
              <a:t>fits a </a:t>
            </a:r>
            <a:r>
              <a:rPr lang="en-US" dirty="0">
                <a:hlinkClick r:id="rId2"/>
              </a:rPr>
              <a:t>bell curve</a:t>
            </a:r>
            <a:r>
              <a:rPr lang="en-US" dirty="0"/>
              <a:t> </a:t>
            </a:r>
            <a:r>
              <a:rPr lang="en-US" dirty="0" smtClean="0"/>
              <a:t>shape. </a:t>
            </a:r>
            <a:br>
              <a:rPr lang="en-US" dirty="0" smtClean="0"/>
            </a:br>
            <a:r>
              <a:rPr lang="en-US" dirty="0" smtClean="0"/>
              <a:t>Central Limit Theorem (n≥30)</a:t>
            </a:r>
          </a:p>
          <a:p>
            <a:pPr marL="0" indent="0">
              <a:buNone/>
            </a:pPr>
            <a:r>
              <a:rPr lang="en-US" dirty="0"/>
              <a:t> </a:t>
            </a:r>
            <a:r>
              <a:rPr lang="en-US" dirty="0" smtClean="0"/>
              <a:t>      Graphing - </a:t>
            </a:r>
            <a:r>
              <a:rPr lang="en-US" dirty="0" err="1" smtClean="0"/>
              <a:t>Qplots</a:t>
            </a:r>
            <a:r>
              <a:rPr lang="en-US" dirty="0" smtClean="0"/>
              <a:t>/box plots/normal probability </a:t>
            </a:r>
          </a:p>
          <a:p>
            <a:pPr marL="0" indent="0">
              <a:buNone/>
            </a:pPr>
            <a:r>
              <a:rPr lang="en-US" dirty="0" smtClean="0"/>
              <a:t>2.   Independence - population is greater than 10 times the sample size (N≥10n)</a:t>
            </a:r>
          </a:p>
          <a:p>
            <a:pPr marL="0" indent="0">
              <a:buNone/>
            </a:pPr>
            <a:endParaRPr lang="en-US" dirty="0" smtClean="0"/>
          </a:p>
          <a:p>
            <a:pPr marL="0" indent="0">
              <a:buNone/>
            </a:pPr>
            <a:r>
              <a:rPr lang="en-US" dirty="0" smtClean="0"/>
              <a:t>Null hypothesis for a 1 sample z-test</a:t>
            </a:r>
          </a:p>
          <a:p>
            <a:r>
              <a:rPr lang="en-US" dirty="0" smtClean="0"/>
              <a:t>The </a:t>
            </a:r>
            <a:r>
              <a:rPr lang="en-US" dirty="0"/>
              <a:t>mean of a population is equal to the sample mean</a:t>
            </a:r>
            <a:br>
              <a:rPr lang="en-US" dirty="0"/>
            </a:br>
            <a:r>
              <a:rPr lang="en-US" dirty="0"/>
              <a:t>µ = </a:t>
            </a:r>
            <a:r>
              <a:rPr lang="en-US" dirty="0" smtClean="0"/>
              <a:t>µ_0n</a:t>
            </a:r>
          </a:p>
          <a:p>
            <a:pPr marL="0" indent="0">
              <a:buNone/>
            </a:pPr>
            <a:endParaRPr lang="en-US" dirty="0" smtClean="0"/>
          </a:p>
          <a:p>
            <a:pPr marL="0" indent="0">
              <a:buNone/>
            </a:pPr>
            <a:r>
              <a:rPr lang="en-US" dirty="0" smtClean="0"/>
              <a:t>Alternative hypotheses for a 1 sample z-test</a:t>
            </a:r>
            <a:endParaRPr lang="en-US" dirty="0"/>
          </a:p>
          <a:p>
            <a:r>
              <a:rPr lang="en-US" dirty="0" smtClean="0"/>
              <a:t>The mean of a population is (not equal to/less than/greater than) the sample mean</a:t>
            </a:r>
            <a:br>
              <a:rPr lang="en-US" dirty="0" smtClean="0"/>
            </a:br>
            <a:r>
              <a:rPr lang="en-US" dirty="0" smtClean="0"/>
              <a:t>µ≠µ_0 OR µ&lt;µ_0 OR µ&gt;µ_0</a:t>
            </a:r>
            <a:endParaRPr lang="en-US" dirty="0"/>
          </a:p>
        </p:txBody>
      </p:sp>
      <p:sp>
        <p:nvSpPr>
          <p:cNvPr id="5" name="Slide Number Placeholder 4"/>
          <p:cNvSpPr>
            <a:spLocks noGrp="1"/>
          </p:cNvSpPr>
          <p:nvPr>
            <p:ph type="sldNum" sz="quarter" idx="12"/>
          </p:nvPr>
        </p:nvSpPr>
        <p:spPr/>
        <p:txBody>
          <a:bodyPr/>
          <a:lstStyle/>
          <a:p>
            <a:fld id="{1CF2B471-377C-4DE8-B19F-6EA54A37CA75}" type="slidenum">
              <a:rPr lang="en-US" smtClean="0"/>
              <a:t>61</a:t>
            </a:fld>
            <a:endParaRPr lang="en-US"/>
          </a:p>
        </p:txBody>
      </p:sp>
    </p:spTree>
    <p:extLst>
      <p:ext uri="{BB962C8B-B14F-4D97-AF65-F5344CB8AC3E}">
        <p14:creationId xmlns:p14="http://schemas.microsoft.com/office/powerpoint/2010/main" val="21882465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3496"/>
          </a:xfrm>
        </p:spPr>
        <p:txBody>
          <a:bodyPr>
            <a:normAutofit fontScale="90000"/>
          </a:bodyPr>
          <a:lstStyle/>
          <a:p>
            <a:r>
              <a:rPr lang="en-US" dirty="0" smtClean="0"/>
              <a:t>Conditions for a 2 sample z-test</a:t>
            </a:r>
            <a:br>
              <a:rPr lang="en-US" dirty="0" smtClean="0"/>
            </a:br>
            <a:endParaRPr lang="en-US" dirty="0"/>
          </a:p>
        </p:txBody>
      </p:sp>
      <p:sp>
        <p:nvSpPr>
          <p:cNvPr id="3" name="Content Placeholder 2"/>
          <p:cNvSpPr>
            <a:spLocks noGrp="1"/>
          </p:cNvSpPr>
          <p:nvPr>
            <p:ph idx="1"/>
          </p:nvPr>
        </p:nvSpPr>
        <p:spPr>
          <a:xfrm>
            <a:off x="838200" y="1263316"/>
            <a:ext cx="10515600" cy="4913647"/>
          </a:xfrm>
        </p:spPr>
        <p:txBody>
          <a:bodyPr>
            <a:normAutofit/>
          </a:bodyPr>
          <a:lstStyle/>
          <a:p>
            <a:pPr marL="0" indent="0">
              <a:buNone/>
            </a:pPr>
            <a:r>
              <a:rPr lang="en-US" dirty="0" smtClean="0"/>
              <a:t>Both (two) populations are normally distributed</a:t>
            </a:r>
            <a:br>
              <a:rPr lang="en-US" dirty="0" smtClean="0"/>
            </a:br>
            <a:r>
              <a:rPr lang="en-US" dirty="0" smtClean="0"/>
              <a:t/>
            </a:r>
            <a:br>
              <a:rPr lang="en-US" dirty="0" smtClean="0"/>
            </a:br>
            <a:r>
              <a:rPr lang="en-US" dirty="0" smtClean="0"/>
              <a:t>Null hypothesis for a 2 sample z-test</a:t>
            </a:r>
          </a:p>
          <a:p>
            <a:r>
              <a:rPr lang="en-US" dirty="0" smtClean="0"/>
              <a:t>The difference between the means of 2 populations is zero (equal means)</a:t>
            </a:r>
            <a:r>
              <a:rPr lang="en-US" dirty="0"/>
              <a:t/>
            </a:r>
            <a:br>
              <a:rPr lang="en-US" dirty="0"/>
            </a:br>
            <a:r>
              <a:rPr lang="en-US" dirty="0" smtClean="0"/>
              <a:t>µ_1 − µ_2 = 0 OR µ_1 = µ_2</a:t>
            </a:r>
          </a:p>
          <a:p>
            <a:pPr marL="0" indent="0">
              <a:buNone/>
            </a:pPr>
            <a:endParaRPr lang="en-US" dirty="0" smtClean="0"/>
          </a:p>
          <a:p>
            <a:pPr marL="0" indent="0">
              <a:buNone/>
            </a:pPr>
            <a:r>
              <a:rPr lang="en-US" dirty="0" smtClean="0"/>
              <a:t>Alternative hypotheses for a 2 sample z-test</a:t>
            </a:r>
            <a:endParaRPr lang="en-US" dirty="0"/>
          </a:p>
          <a:p>
            <a:r>
              <a:rPr lang="en-US" dirty="0" smtClean="0"/>
              <a:t>Population 1 mean is (not equal to/greater than/less than) the population 2 mean</a:t>
            </a:r>
            <a:endParaRPr lang="en-US" dirty="0"/>
          </a:p>
        </p:txBody>
      </p:sp>
      <p:sp>
        <p:nvSpPr>
          <p:cNvPr id="5" name="Slide Number Placeholder 4"/>
          <p:cNvSpPr>
            <a:spLocks noGrp="1"/>
          </p:cNvSpPr>
          <p:nvPr>
            <p:ph type="sldNum" sz="quarter" idx="12"/>
          </p:nvPr>
        </p:nvSpPr>
        <p:spPr/>
        <p:txBody>
          <a:bodyPr/>
          <a:lstStyle/>
          <a:p>
            <a:fld id="{1CF2B471-377C-4DE8-B19F-6EA54A37CA75}" type="slidenum">
              <a:rPr lang="en-US" smtClean="0"/>
              <a:t>62</a:t>
            </a:fld>
            <a:endParaRPr lang="en-US"/>
          </a:p>
        </p:txBody>
      </p:sp>
    </p:spTree>
    <p:extLst>
      <p:ext uri="{BB962C8B-B14F-4D97-AF65-F5344CB8AC3E}">
        <p14:creationId xmlns:p14="http://schemas.microsoft.com/office/powerpoint/2010/main" val="15213840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Content Placeholder 3"/>
          <p:cNvPicPr>
            <a:picLocks noGrp="1" noChangeAspect="1"/>
          </p:cNvPicPr>
          <p:nvPr>
            <p:ph idx="1"/>
          </p:nvPr>
        </p:nvPicPr>
        <p:blipFill>
          <a:blip r:embed="rId3"/>
          <a:stretch>
            <a:fillRect/>
          </a:stretch>
        </p:blipFill>
        <p:spPr>
          <a:xfrm>
            <a:off x="5014812" y="182237"/>
            <a:ext cx="6561092" cy="2213491"/>
          </a:xfrm>
          <a:prstGeom prst="rect">
            <a:avLst/>
          </a:prstGeom>
        </p:spPr>
      </p:pic>
      <p:sp>
        <p:nvSpPr>
          <p:cNvPr id="5" name="Rectangle 4"/>
          <p:cNvSpPr/>
          <p:nvPr/>
        </p:nvSpPr>
        <p:spPr>
          <a:xfrm>
            <a:off x="432816" y="2543937"/>
            <a:ext cx="7760208" cy="4431983"/>
          </a:xfrm>
          <a:prstGeom prst="rect">
            <a:avLst/>
          </a:prstGeom>
        </p:spPr>
        <p:txBody>
          <a:bodyPr wrap="square">
            <a:spAutoFit/>
          </a:bodyPr>
          <a:lstStyle/>
          <a:p>
            <a:r>
              <a:rPr lang="en-US" sz="2400" b="1" dirty="0" smtClean="0"/>
              <a:t>Precision = True Positive / (True Positive + False Positive)</a:t>
            </a:r>
          </a:p>
          <a:p>
            <a:pPr marL="342900" indent="-342900">
              <a:buFont typeface="Arial" panose="020B0604020202020204" pitchFamily="34" charset="0"/>
              <a:buChar char="•"/>
            </a:pPr>
            <a:r>
              <a:rPr lang="en-US" sz="2400" dirty="0" smtClean="0"/>
              <a:t>True Positive : Number of customers who actually </a:t>
            </a:r>
            <a:r>
              <a:rPr lang="en-US" sz="2400" dirty="0" err="1" smtClean="0"/>
              <a:t>attrited</a:t>
            </a:r>
            <a:r>
              <a:rPr lang="en-US" sz="2400" dirty="0" smtClean="0"/>
              <a:t> whom we correctly predicted as </a:t>
            </a:r>
            <a:r>
              <a:rPr lang="en-US" sz="2400" dirty="0" err="1" smtClean="0"/>
              <a:t>attritors</a:t>
            </a:r>
            <a:r>
              <a:rPr lang="en-US" sz="2400" dirty="0" smtClean="0"/>
              <a:t>.</a:t>
            </a:r>
          </a:p>
          <a:p>
            <a:pPr marL="342900" indent="-342900">
              <a:buFont typeface="Arial" panose="020B0604020202020204" pitchFamily="34" charset="0"/>
              <a:buChar char="•"/>
            </a:pPr>
            <a:r>
              <a:rPr lang="en-US" sz="2400" dirty="0" smtClean="0"/>
              <a:t>False Positive : Number of customers who actually did not attrite whom we incorrectly predicted as </a:t>
            </a:r>
            <a:r>
              <a:rPr lang="en-US" sz="2400" dirty="0" err="1" smtClean="0"/>
              <a:t>attritors</a:t>
            </a:r>
            <a:r>
              <a:rPr lang="en-US" sz="2400" dirty="0" smtClean="0"/>
              <a:t>.</a:t>
            </a:r>
          </a:p>
          <a:p>
            <a:endParaRPr lang="en-US" sz="2400" dirty="0" smtClean="0"/>
          </a:p>
          <a:p>
            <a:pPr fontAlgn="base"/>
            <a:r>
              <a:rPr lang="en-US" sz="2400" b="1" i="1" dirty="0" smtClean="0"/>
              <a:t>Recall </a:t>
            </a:r>
            <a:r>
              <a:rPr lang="en-US" sz="2400" b="1" i="1" dirty="0"/>
              <a:t>= True Positive / (True Positive + False Negative</a:t>
            </a:r>
            <a:r>
              <a:rPr lang="en-US" sz="2400" b="1" i="1" dirty="0" smtClean="0"/>
              <a:t>)</a:t>
            </a:r>
          </a:p>
          <a:p>
            <a:pPr marL="342900" indent="-342900" fontAlgn="base">
              <a:buFont typeface="Arial" panose="020B0604020202020204" pitchFamily="34" charset="0"/>
              <a:buChar char="•"/>
            </a:pPr>
            <a:r>
              <a:rPr lang="en-US" sz="2400" i="1" dirty="0" smtClean="0"/>
              <a:t>True </a:t>
            </a:r>
            <a:r>
              <a:rPr lang="en-US" sz="2400" i="1" dirty="0"/>
              <a:t>Positive : Number of customers who actually </a:t>
            </a:r>
            <a:r>
              <a:rPr lang="en-US" sz="2400" i="1" dirty="0" err="1"/>
              <a:t>attrited</a:t>
            </a:r>
            <a:r>
              <a:rPr lang="en-US" sz="2400" i="1" dirty="0"/>
              <a:t> whom we correctly predicted as </a:t>
            </a:r>
            <a:r>
              <a:rPr lang="en-US" sz="2400" i="1" dirty="0" err="1"/>
              <a:t>attritors</a:t>
            </a:r>
            <a:r>
              <a:rPr lang="en-US" sz="2400" i="1" dirty="0"/>
              <a:t>.</a:t>
            </a:r>
          </a:p>
          <a:p>
            <a:pPr marL="342900" indent="-342900" fontAlgn="base">
              <a:buFont typeface="Arial" panose="020B0604020202020204" pitchFamily="34" charset="0"/>
              <a:buChar char="•"/>
            </a:pPr>
            <a:r>
              <a:rPr lang="en-US" sz="2400" i="1" dirty="0"/>
              <a:t>False Negative: Number of customers who actually </a:t>
            </a:r>
            <a:r>
              <a:rPr lang="en-US" sz="2400" i="1" dirty="0" err="1"/>
              <a:t>attrited</a:t>
            </a:r>
            <a:r>
              <a:rPr lang="en-US" sz="2400" i="1" dirty="0"/>
              <a:t> whom we incorrectly predicted as non-</a:t>
            </a:r>
            <a:r>
              <a:rPr lang="en-US" sz="2400" i="1" dirty="0" err="1"/>
              <a:t>attritors</a:t>
            </a:r>
            <a:r>
              <a:rPr lang="en-US" sz="2400" i="1" dirty="0"/>
              <a:t>.</a:t>
            </a:r>
          </a:p>
          <a:p>
            <a:endParaRPr lang="en-US" dirty="0"/>
          </a:p>
        </p:txBody>
      </p:sp>
    </p:spTree>
    <p:extLst>
      <p:ext uri="{BB962C8B-B14F-4D97-AF65-F5344CB8AC3E}">
        <p14:creationId xmlns:p14="http://schemas.microsoft.com/office/powerpoint/2010/main" val="1937193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804037"/>
            <a:ext cx="10515600" cy="1325563"/>
          </a:xfrm>
        </p:spPr>
        <p:txBody>
          <a:bodyPr>
            <a:noAutofit/>
          </a:bodyPr>
          <a:lstStyle/>
          <a:p>
            <a:r>
              <a:rPr lang="en-US" dirty="0" smtClean="0"/>
              <a:t/>
            </a:r>
            <a:br>
              <a:rPr lang="en-US" dirty="0" smtClean="0"/>
            </a:br>
            <a:r>
              <a:rPr lang="en-US" dirty="0" smtClean="0"/>
              <a:t>Precision Recall Curve: </a:t>
            </a:r>
            <a:r>
              <a:rPr lang="en-US" sz="3200" dirty="0" smtClean="0"/>
              <a:t>popular model performance metrics to evaluate binary classification model</a:t>
            </a: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838200" y="1862614"/>
            <a:ext cx="10515600" cy="3872898"/>
          </a:xfrm>
        </p:spPr>
        <p:txBody>
          <a:bodyPr/>
          <a:lstStyle/>
          <a:p>
            <a:endParaRPr lang="en-US" dirty="0"/>
          </a:p>
          <a:p>
            <a:endParaRPr lang="en-US" dirty="0" smtClean="0"/>
          </a:p>
          <a:p>
            <a:endParaRPr lang="en-US" dirty="0"/>
          </a:p>
        </p:txBody>
      </p:sp>
      <p:sp>
        <p:nvSpPr>
          <p:cNvPr id="4" name="Rectangle 1"/>
          <p:cNvSpPr>
            <a:spLocks noChangeArrowheads="1"/>
          </p:cNvSpPr>
          <p:nvPr/>
        </p:nvSpPr>
        <p:spPr bwMode="auto">
          <a:xfrm>
            <a:off x="5982330" y="3889374"/>
            <a:ext cx="5719836" cy="267765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#Area under the </a:t>
            </a:r>
            <a:r>
              <a:rPr lang="en-US" altLang="en-US" sz="2400" dirty="0" smtClean="0">
                <a:solidFill>
                  <a:srgbClr val="444444"/>
                </a:solidFill>
                <a:latin typeface="-apple-system"/>
              </a:rPr>
              <a:t>precision recall area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recall=c(0.14, 0.41, 0.69, 0.88, 0.90)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precision=c(0.90, 0.85, 0.82, 0.81, 0.50)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444444"/>
                </a:solidFill>
                <a:effectLst/>
                <a:latin typeface="-apple-system"/>
              </a:rPr>
              <a:t>i</a:t>
            </a:r>
            <a:r>
              <a:rPr kumimoji="0" lang="en-US" altLang="en-US" sz="2400" b="0" i="0" u="none" strike="noStrike" cap="none" normalizeH="0" baseline="0" dirty="0" smtClean="0">
                <a:ln>
                  <a:noFill/>
                </a:ln>
                <a:solidFill>
                  <a:srgbClr val="444444"/>
                </a:solidFill>
                <a:effectLst/>
                <a:latin typeface="-apple-system"/>
              </a:rPr>
              <a:t> = 2:length(recall)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recall = recall[</a:t>
            </a:r>
            <a:r>
              <a:rPr kumimoji="0" lang="en-US" altLang="en-US" sz="2400" b="0" i="0" u="none" strike="noStrike" cap="none" normalizeH="0" baseline="0" dirty="0" err="1" smtClean="0">
                <a:ln>
                  <a:noFill/>
                </a:ln>
                <a:solidFill>
                  <a:srgbClr val="444444"/>
                </a:solidFill>
                <a:effectLst/>
                <a:latin typeface="-apple-system"/>
              </a:rPr>
              <a:t>i</a:t>
            </a:r>
            <a:r>
              <a:rPr kumimoji="0" lang="en-US" altLang="en-US" sz="2400" b="0" i="0" u="none" strike="noStrike" cap="none" normalizeH="0" baseline="0" dirty="0" smtClean="0">
                <a:ln>
                  <a:noFill/>
                </a:ln>
                <a:solidFill>
                  <a:srgbClr val="444444"/>
                </a:solidFill>
                <a:effectLst/>
                <a:latin typeface="-apple-system"/>
              </a:rPr>
              <a:t>] - recall[i-1]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precision = precision[</a:t>
            </a:r>
            <a:r>
              <a:rPr kumimoji="0" lang="en-US" altLang="en-US" sz="2400" b="0" i="0" u="none" strike="noStrike" cap="none" normalizeH="0" baseline="0" dirty="0" err="1" smtClean="0">
                <a:ln>
                  <a:noFill/>
                </a:ln>
                <a:solidFill>
                  <a:srgbClr val="444444"/>
                </a:solidFill>
                <a:effectLst/>
                <a:latin typeface="-apple-system"/>
              </a:rPr>
              <a:t>i</a:t>
            </a:r>
            <a:r>
              <a:rPr kumimoji="0" lang="en-US" altLang="en-US" sz="2400" b="0" i="0" u="none" strike="noStrike" cap="none" normalizeH="0" baseline="0" dirty="0" smtClean="0">
                <a:ln>
                  <a:noFill/>
                </a:ln>
                <a:solidFill>
                  <a:srgbClr val="444444"/>
                </a:solidFill>
                <a:effectLst/>
                <a:latin typeface="-apple-system"/>
              </a:rPr>
              <a:t>] + precision[i-1]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444444"/>
                </a:solidFill>
                <a:effectLst/>
                <a:latin typeface="-apple-system"/>
              </a:rPr>
              <a:t>(AUPRC = sum(recall * precision)/2)</a:t>
            </a:r>
            <a:r>
              <a:rPr kumimoji="0" lang="en-US" altLang="en-US" sz="24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126649663"/>
              </p:ext>
            </p:extLst>
          </p:nvPr>
        </p:nvGraphicFramePr>
        <p:xfrm>
          <a:off x="5794248" y="2129600"/>
          <a:ext cx="6096000" cy="1306830"/>
        </p:xfrm>
        <a:graphic>
          <a:graphicData uri="http://schemas.openxmlformats.org/drawingml/2006/table">
            <a:tbl>
              <a:tblPr/>
              <a:tblGrid>
                <a:gridCol w="1432092">
                  <a:extLst>
                    <a:ext uri="{9D8B030D-6E8A-4147-A177-3AD203B41FA5}">
                      <a16:colId xmlns:a16="http://schemas.microsoft.com/office/drawing/2014/main" val="1143052739"/>
                    </a:ext>
                  </a:extLst>
                </a:gridCol>
                <a:gridCol w="893336">
                  <a:extLst>
                    <a:ext uri="{9D8B030D-6E8A-4147-A177-3AD203B41FA5}">
                      <a16:colId xmlns:a16="http://schemas.microsoft.com/office/drawing/2014/main" val="3195829270"/>
                    </a:ext>
                  </a:extLst>
                </a:gridCol>
                <a:gridCol w="942643">
                  <a:extLst>
                    <a:ext uri="{9D8B030D-6E8A-4147-A177-3AD203B41FA5}">
                      <a16:colId xmlns:a16="http://schemas.microsoft.com/office/drawing/2014/main" val="2981877327"/>
                    </a:ext>
                  </a:extLst>
                </a:gridCol>
                <a:gridCol w="942643">
                  <a:extLst>
                    <a:ext uri="{9D8B030D-6E8A-4147-A177-3AD203B41FA5}">
                      <a16:colId xmlns:a16="http://schemas.microsoft.com/office/drawing/2014/main" val="1820312"/>
                    </a:ext>
                  </a:extLst>
                </a:gridCol>
                <a:gridCol w="942643">
                  <a:extLst>
                    <a:ext uri="{9D8B030D-6E8A-4147-A177-3AD203B41FA5}">
                      <a16:colId xmlns:a16="http://schemas.microsoft.com/office/drawing/2014/main" val="4093529488"/>
                    </a:ext>
                  </a:extLst>
                </a:gridCol>
                <a:gridCol w="942643">
                  <a:extLst>
                    <a:ext uri="{9D8B030D-6E8A-4147-A177-3AD203B41FA5}">
                      <a16:colId xmlns:a16="http://schemas.microsoft.com/office/drawing/2014/main" val="4286490156"/>
                    </a:ext>
                  </a:extLst>
                </a:gridCol>
              </a:tblGrid>
              <a:tr h="0">
                <a:tc>
                  <a:txBody>
                    <a:bodyPr/>
                    <a:lstStyle/>
                    <a:p>
                      <a:pPr algn="ctr" fontAlgn="ctr"/>
                      <a:r>
                        <a:rPr lang="en-US" b="1" dirty="0">
                          <a:solidFill>
                            <a:srgbClr val="323232"/>
                          </a:solidFill>
                          <a:effectLst/>
                          <a:latin typeface="-apple-system"/>
                        </a:rPr>
                        <a:t>Cutoff</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ctr" fontAlgn="ctr"/>
                      <a:r>
                        <a:rPr lang="en-US" b="1" dirty="0">
                          <a:solidFill>
                            <a:srgbClr val="323232"/>
                          </a:solidFill>
                          <a:effectLst/>
                          <a:latin typeface="-apple-system"/>
                        </a:rPr>
                        <a:t>0.9</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ctr" fontAlgn="ctr"/>
                      <a:r>
                        <a:rPr lang="en-US" b="1" dirty="0">
                          <a:solidFill>
                            <a:srgbClr val="323232"/>
                          </a:solidFill>
                          <a:effectLst/>
                          <a:latin typeface="-apple-system"/>
                        </a:rPr>
                        <a:t>0.75</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ctr" fontAlgn="ctr"/>
                      <a:r>
                        <a:rPr lang="en-US" b="1" dirty="0">
                          <a:solidFill>
                            <a:srgbClr val="323232"/>
                          </a:solidFill>
                          <a:effectLst/>
                          <a:latin typeface="-apple-system"/>
                        </a:rPr>
                        <a:t>0.6</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ctr" fontAlgn="ctr"/>
                      <a:r>
                        <a:rPr lang="en-US" b="1" dirty="0">
                          <a:solidFill>
                            <a:srgbClr val="323232"/>
                          </a:solidFill>
                          <a:effectLst/>
                          <a:latin typeface="-apple-system"/>
                        </a:rPr>
                        <a:t>0.5</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tc>
                  <a:txBody>
                    <a:bodyPr/>
                    <a:lstStyle/>
                    <a:p>
                      <a:pPr algn="ctr" fontAlgn="ctr"/>
                      <a:r>
                        <a:rPr lang="en-US" b="1" dirty="0">
                          <a:solidFill>
                            <a:srgbClr val="323232"/>
                          </a:solidFill>
                          <a:effectLst/>
                          <a:latin typeface="-apple-system"/>
                        </a:rPr>
                        <a:t>0.4</a:t>
                      </a:r>
                    </a:p>
                  </a:txBody>
                  <a:tcPr marL="9525" marR="9525" marT="9525" marB="95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2626716061"/>
                  </a:ext>
                </a:extLst>
              </a:tr>
              <a:tr h="0">
                <a:tc>
                  <a:txBody>
                    <a:bodyPr/>
                    <a:lstStyle/>
                    <a:p>
                      <a:pPr algn="l" fontAlgn="ctr"/>
                      <a:r>
                        <a:rPr lang="en-US" dirty="0">
                          <a:effectLst/>
                          <a:latin typeface="-apple-system"/>
                        </a:rPr>
                        <a:t>Recall (X)</a:t>
                      </a: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0.14</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0.41</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0.69</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0.88</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a:effectLst/>
                          <a:latin typeface="-apple-system"/>
                        </a:rPr>
                        <a:t>0.90</a:t>
                      </a: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246811696"/>
                  </a:ext>
                </a:extLst>
              </a:tr>
              <a:tr h="0">
                <a:tc>
                  <a:txBody>
                    <a:bodyPr/>
                    <a:lstStyle/>
                    <a:p>
                      <a:pPr algn="l" fontAlgn="ctr"/>
                      <a:r>
                        <a:rPr lang="en-US">
                          <a:effectLst/>
                          <a:latin typeface="-apple-system"/>
                        </a:rPr>
                        <a:t>Precision (Y)</a:t>
                      </a: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0.90</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0.85</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0.82</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smtClean="0">
                          <a:effectLst/>
                          <a:latin typeface="-apple-system"/>
                        </a:rPr>
                        <a:t>0.81</a:t>
                      </a:r>
                      <a:endParaRPr lang="en-US" dirty="0">
                        <a:effectLst/>
                        <a:latin typeface="-apple-system"/>
                      </a:endParaRP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algn="ctr" fontAlgn="ctr"/>
                      <a:r>
                        <a:rPr lang="en-US" dirty="0">
                          <a:effectLst/>
                          <a:latin typeface="-apple-system"/>
                        </a:rPr>
                        <a:t>0.50</a:t>
                      </a:r>
                    </a:p>
                  </a:txBody>
                  <a:tcPr marL="66675" marR="66675" marT="47625" marB="47625"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340143693"/>
                  </a:ext>
                </a:extLst>
              </a:tr>
            </a:tbl>
          </a:graphicData>
        </a:graphic>
      </p:graphicFrame>
      <p:pic>
        <p:nvPicPr>
          <p:cNvPr id="6" name="Picture 5"/>
          <p:cNvPicPr>
            <a:picLocks noChangeAspect="1"/>
          </p:cNvPicPr>
          <p:nvPr/>
        </p:nvPicPr>
        <p:blipFill>
          <a:blip r:embed="rId3"/>
          <a:stretch>
            <a:fillRect/>
          </a:stretch>
        </p:blipFill>
        <p:spPr>
          <a:xfrm>
            <a:off x="301752" y="2475724"/>
            <a:ext cx="4982640" cy="2827300"/>
          </a:xfrm>
          <a:prstGeom prst="rect">
            <a:avLst/>
          </a:prstGeom>
        </p:spPr>
      </p:pic>
      <p:sp>
        <p:nvSpPr>
          <p:cNvPr id="7" name="Rectangle 6"/>
          <p:cNvSpPr/>
          <p:nvPr/>
        </p:nvSpPr>
        <p:spPr>
          <a:xfrm>
            <a:off x="371856" y="5881230"/>
            <a:ext cx="3588868" cy="369332"/>
          </a:xfrm>
          <a:prstGeom prst="rect">
            <a:avLst/>
          </a:prstGeom>
        </p:spPr>
        <p:txBody>
          <a:bodyPr wrap="none">
            <a:spAutoFit/>
          </a:bodyPr>
          <a:lstStyle/>
          <a:p>
            <a:r>
              <a:rPr lang="en-US" dirty="0" smtClean="0"/>
              <a:t>Advantage of using AUPRC over ROC</a:t>
            </a:r>
            <a:endParaRPr lang="en-US" dirty="0"/>
          </a:p>
        </p:txBody>
      </p:sp>
    </p:spTree>
    <p:extLst>
      <p:ext uri="{BB962C8B-B14F-4D97-AF65-F5344CB8AC3E}">
        <p14:creationId xmlns:p14="http://schemas.microsoft.com/office/powerpoint/2010/main" val="2238307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3366"/>
                </a:solidFill>
                <a:latin typeface="Arial" panose="020B0604020202020204" pitchFamily="34" charset="0"/>
              </a:rPr>
              <a:t>Were you right ? ...</a:t>
            </a:r>
            <a:r>
              <a:rPr lang="en-US" altLang="en-US" b="1" dirty="0">
                <a:latin typeface="Arial" panose="020B0604020202020204" pitchFamily="34" charset="0"/>
              </a:rPr>
              <a:t/>
            </a:r>
            <a:br>
              <a:rPr lang="en-US" altLang="en-US" b="1" dirty="0">
                <a:latin typeface="Arial" panose="020B0604020202020204" pitchFamily="34" charset="0"/>
              </a:rPr>
            </a:br>
            <a:endParaRPr lang="en-US" dirty="0"/>
          </a:p>
        </p:txBody>
      </p:sp>
      <p:sp>
        <p:nvSpPr>
          <p:cNvPr id="7" name="Slide Number Placeholder 6"/>
          <p:cNvSpPr>
            <a:spLocks noGrp="1"/>
          </p:cNvSpPr>
          <p:nvPr>
            <p:ph type="sldNum" sz="quarter" idx="12"/>
          </p:nvPr>
        </p:nvSpPr>
        <p:spPr/>
        <p:txBody>
          <a:bodyPr/>
          <a:lstStyle/>
          <a:p>
            <a:fld id="{1CF2B471-377C-4DE8-B19F-6EA54A37CA75}" type="slidenum">
              <a:rPr lang="en-US" smtClean="0"/>
              <a:t>65</a:t>
            </a:fld>
            <a:endParaRPr lang="en-US"/>
          </a:p>
        </p:txBody>
      </p:sp>
      <p:pic>
        <p:nvPicPr>
          <p:cNvPr id="5" name="Content Placeholder 4"/>
          <p:cNvPicPr>
            <a:picLocks noGrp="1" noChangeAspect="1"/>
          </p:cNvPicPr>
          <p:nvPr>
            <p:ph idx="1"/>
          </p:nvPr>
        </p:nvPicPr>
        <p:blipFill>
          <a:blip r:embed="rId3"/>
          <a:stretch>
            <a:fillRect/>
          </a:stretch>
        </p:blipFill>
        <p:spPr>
          <a:xfrm>
            <a:off x="1942339" y="1027906"/>
            <a:ext cx="9072248" cy="5341604"/>
          </a:xfrm>
          <a:prstGeom prst="rect">
            <a:avLst/>
          </a:prstGeom>
        </p:spPr>
      </p:pic>
    </p:spTree>
    <p:extLst>
      <p:ext uri="{BB962C8B-B14F-4D97-AF65-F5344CB8AC3E}">
        <p14:creationId xmlns:p14="http://schemas.microsoft.com/office/powerpoint/2010/main" val="33372597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6989" y="296562"/>
            <a:ext cx="10740081" cy="6153665"/>
          </a:xfrm>
        </p:spPr>
        <p:txBody>
          <a:bodyPr>
            <a:normAutofit fontScale="77500" lnSpcReduction="20000"/>
          </a:bodyPr>
          <a:lstStyle/>
          <a:p>
            <a:pPr marL="0" indent="0">
              <a:buNone/>
            </a:pPr>
            <a:r>
              <a:rPr lang="en-US" dirty="0">
                <a:solidFill>
                  <a:srgbClr val="003366"/>
                </a:solidFill>
              </a:rPr>
              <a:t>Which of the two errors is more serious? Type I or Type II ? </a:t>
            </a:r>
            <a:endParaRPr lang="en-US" dirty="0" smtClean="0">
              <a:solidFill>
                <a:srgbClr val="003366"/>
              </a:solidFill>
            </a:endParaRPr>
          </a:p>
          <a:p>
            <a:pPr marL="0" indent="0">
              <a:buNone/>
            </a:pPr>
            <a:endParaRPr lang="en-US" dirty="0"/>
          </a:p>
          <a:p>
            <a:r>
              <a:rPr lang="en-US" dirty="0"/>
              <a:t>Since </a:t>
            </a:r>
            <a:r>
              <a:rPr lang="en-US" i="1" dirty="0"/>
              <a:t>Type I is the more serious error</a:t>
            </a:r>
            <a:r>
              <a:rPr lang="en-US" dirty="0"/>
              <a:t> (usually), </a:t>
            </a:r>
            <a:r>
              <a:rPr lang="en-US" dirty="0" smtClean="0"/>
              <a:t>rationale is stick </a:t>
            </a:r>
            <a:r>
              <a:rPr lang="en-US" dirty="0"/>
              <a:t>to the status quo or default assumption, at least you're not making things </a:t>
            </a:r>
            <a:r>
              <a:rPr lang="en-US" i="1" dirty="0"/>
              <a:t>worse</a:t>
            </a:r>
            <a:r>
              <a:rPr lang="en-US" dirty="0" smtClean="0"/>
              <a:t>. But it depends…</a:t>
            </a:r>
          </a:p>
          <a:p>
            <a:endParaRPr lang="en-US" dirty="0" smtClean="0"/>
          </a:p>
          <a:p>
            <a:r>
              <a:rPr lang="en-US" dirty="0" smtClean="0"/>
              <a:t>Note</a:t>
            </a:r>
            <a:r>
              <a:rPr lang="en-US" dirty="0"/>
              <a:t>: alpha is not a Type I error. </a:t>
            </a:r>
            <a:r>
              <a:rPr lang="en-US" dirty="0" smtClean="0"/>
              <a:t>Alpha,‘</a:t>
            </a:r>
            <a:r>
              <a:rPr lang="en-US" dirty="0"/>
              <a:t>α</a:t>
            </a:r>
            <a:r>
              <a:rPr lang="en-US" dirty="0" smtClean="0"/>
              <a:t>’, </a:t>
            </a:r>
            <a:r>
              <a:rPr lang="en-US" dirty="0"/>
              <a:t>is the </a:t>
            </a:r>
            <a:r>
              <a:rPr lang="en-US" i="1" dirty="0"/>
              <a:t>probability of committing</a:t>
            </a:r>
            <a:r>
              <a:rPr lang="en-US" dirty="0"/>
              <a:t> a Type I </a:t>
            </a:r>
            <a:r>
              <a:rPr lang="en-US" dirty="0" smtClean="0"/>
              <a:t>error. (i.e. </a:t>
            </a:r>
            <a:r>
              <a:rPr lang="en-US" dirty="0"/>
              <a:t>α </a:t>
            </a:r>
            <a:r>
              <a:rPr lang="en-US" dirty="0" smtClean="0"/>
              <a:t>=.05; 5% is </a:t>
            </a:r>
            <a:r>
              <a:rPr lang="en-US" dirty="0"/>
              <a:t>the level of reasonable doubt </a:t>
            </a:r>
            <a:r>
              <a:rPr lang="en-US" dirty="0" smtClean="0"/>
              <a:t>that you are </a:t>
            </a:r>
            <a:r>
              <a:rPr lang="en-US" dirty="0"/>
              <a:t>willing to accept when </a:t>
            </a:r>
            <a:r>
              <a:rPr lang="en-US" dirty="0" smtClean="0"/>
              <a:t>statistical tests are used </a:t>
            </a:r>
            <a:r>
              <a:rPr lang="en-US" dirty="0"/>
              <a:t>to analyze the data after the study is completed</a:t>
            </a:r>
            <a:r>
              <a:rPr lang="en-US" dirty="0" smtClean="0"/>
              <a:t>.). </a:t>
            </a:r>
            <a:r>
              <a:rPr lang="en-US" dirty="0"/>
              <a:t>Likewise </a:t>
            </a:r>
            <a:r>
              <a:rPr lang="en-US" dirty="0" smtClean="0"/>
              <a:t>beta,</a:t>
            </a:r>
            <a:r>
              <a:rPr lang="en-US" dirty="0"/>
              <a:t> ‘β</a:t>
            </a:r>
            <a:r>
              <a:rPr lang="en-US" dirty="0" smtClean="0"/>
              <a:t>’, </a:t>
            </a:r>
            <a:r>
              <a:rPr lang="en-US" dirty="0"/>
              <a:t>is the </a:t>
            </a:r>
            <a:r>
              <a:rPr lang="en-US" i="1" dirty="0"/>
              <a:t>probability of committing</a:t>
            </a:r>
            <a:r>
              <a:rPr lang="en-US" dirty="0"/>
              <a:t> a Type II error. A Type </a:t>
            </a:r>
            <a:r>
              <a:rPr lang="en-US" dirty="0" smtClean="0"/>
              <a:t>II </a:t>
            </a:r>
            <a:r>
              <a:rPr lang="en-US" dirty="0"/>
              <a:t>error relates to the concept of "power</a:t>
            </a:r>
            <a:r>
              <a:rPr lang="en-US" dirty="0" smtClean="0"/>
              <a:t>,“; having enough power depends </a:t>
            </a:r>
            <a:r>
              <a:rPr lang="en-US" dirty="0"/>
              <a:t>on whether the sample size is sufficiently large to detect a difference when it exists.  </a:t>
            </a:r>
            <a:endParaRPr lang="en-US" dirty="0" smtClean="0"/>
          </a:p>
          <a:p>
            <a:pPr marL="0" indent="0">
              <a:buNone/>
            </a:pPr>
            <a:endParaRPr lang="en-US" dirty="0"/>
          </a:p>
          <a:p>
            <a:r>
              <a:rPr lang="en-US" dirty="0"/>
              <a:t>Although type I and type II errors can never be avoided entirely, the </a:t>
            </a:r>
            <a:r>
              <a:rPr lang="en-US" dirty="0" smtClean="0"/>
              <a:t>you can reduce the likelihood of occurrence by </a:t>
            </a:r>
            <a:r>
              <a:rPr lang="en-US" dirty="0"/>
              <a:t>increasing the sample size (the larger the sample, the lesser is the likelihood that it will differ substantially from the population</a:t>
            </a:r>
            <a:r>
              <a:rPr lang="en-US" dirty="0" smtClean="0"/>
              <a:t>).</a:t>
            </a:r>
          </a:p>
          <a:p>
            <a:endParaRPr lang="en-US" dirty="0"/>
          </a:p>
          <a:p>
            <a:r>
              <a:rPr lang="en-US" dirty="0"/>
              <a:t>False-positive and false-negative results can also occur because of bias (observer, instrument, recall, etc.). (Errors due to bias, however, are not referred to as type I and type II errors.) Such errors are troublesome, since they may be difficult to detect and cannot usually be </a:t>
            </a:r>
            <a:r>
              <a:rPr lang="en-US" dirty="0" smtClean="0"/>
              <a:t>quantified.</a:t>
            </a:r>
            <a:endParaRPr lang="en-US" dirty="0"/>
          </a:p>
          <a:p>
            <a:endParaRPr lang="en-US" dirty="0"/>
          </a:p>
        </p:txBody>
      </p:sp>
      <p:sp>
        <p:nvSpPr>
          <p:cNvPr id="5" name="Slide Number Placeholder 4"/>
          <p:cNvSpPr>
            <a:spLocks noGrp="1"/>
          </p:cNvSpPr>
          <p:nvPr>
            <p:ph type="sldNum" sz="quarter" idx="12"/>
          </p:nvPr>
        </p:nvSpPr>
        <p:spPr/>
        <p:txBody>
          <a:bodyPr/>
          <a:lstStyle/>
          <a:p>
            <a:fld id="{1CF2B471-377C-4DE8-B19F-6EA54A37CA75}" type="slidenum">
              <a:rPr lang="en-US" smtClean="0"/>
              <a:t>66</a:t>
            </a:fld>
            <a:endParaRPr lang="en-US"/>
          </a:p>
        </p:txBody>
      </p:sp>
    </p:spTree>
    <p:extLst>
      <p:ext uri="{BB962C8B-B14F-4D97-AF65-F5344CB8AC3E}">
        <p14:creationId xmlns:p14="http://schemas.microsoft.com/office/powerpoint/2010/main" val="3488835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53961"/>
            <a:ext cx="10872019" cy="1656411"/>
          </a:xfrm>
        </p:spPr>
        <p:txBody>
          <a:bodyPr>
            <a:noAutofit/>
          </a:bodyPr>
          <a:lstStyle/>
          <a:p>
            <a:r>
              <a:rPr lang="en-US" sz="2000" b="1" dirty="0"/>
              <a:t/>
            </a:r>
            <a:br>
              <a:rPr lang="en-US" sz="2000" b="1" dirty="0"/>
            </a:br>
            <a:r>
              <a:rPr lang="en-US" sz="2000" b="1" dirty="0">
                <a:latin typeface="+mn-lt"/>
              </a:rPr>
              <a:t>Conclusions</a:t>
            </a:r>
            <a:r>
              <a:rPr lang="en-US" sz="2000" dirty="0">
                <a:latin typeface="+mn-lt"/>
              </a:rPr>
              <a:t> are sentence answers which include whether there is enough evidence or not (based on the decision), the level of significance, and whether the original claim is supported or rejected. </a:t>
            </a:r>
            <a:r>
              <a:rPr lang="en-US" sz="2000" dirty="0" smtClean="0">
                <a:latin typeface="+mn-lt"/>
              </a:rPr>
              <a:t/>
            </a:r>
            <a:br>
              <a:rPr lang="en-US" sz="2000" dirty="0" smtClean="0">
                <a:latin typeface="+mn-lt"/>
              </a:rPr>
            </a:br>
            <a:r>
              <a:rPr lang="en-US" sz="2000" dirty="0">
                <a:latin typeface="+mn-lt"/>
              </a:rPr>
              <a:t/>
            </a:r>
            <a:br>
              <a:rPr lang="en-US" sz="2000" dirty="0">
                <a:latin typeface="+mn-lt"/>
              </a:rPr>
            </a:br>
            <a:r>
              <a:rPr lang="en-US" sz="2000" b="1" dirty="0">
                <a:latin typeface="+mn-lt"/>
              </a:rPr>
              <a:t>Conclusions</a:t>
            </a:r>
            <a:r>
              <a:rPr lang="en-US" sz="2000" dirty="0">
                <a:latin typeface="+mn-lt"/>
              </a:rPr>
              <a:t> are based on the original claim, which may be the null or alternative hypotheses. The decisions are always based on the null hypothesis </a:t>
            </a:r>
            <a:r>
              <a:rPr lang="en-US" sz="2000" dirty="0"/>
              <a:t/>
            </a:r>
            <a:br>
              <a:rPr lang="en-US" sz="2000" dirty="0"/>
            </a:br>
            <a:endParaRPr lang="en-US" sz="2000" dirty="0"/>
          </a:p>
        </p:txBody>
      </p:sp>
      <p:graphicFrame>
        <p:nvGraphicFramePr>
          <p:cNvPr id="5" name="Content Placeholder 4"/>
          <p:cNvGraphicFramePr>
            <a:graphicFrameLocks noGrp="1"/>
          </p:cNvGraphicFramePr>
          <p:nvPr>
            <p:ph idx="1"/>
            <p:extLst/>
          </p:nvPr>
        </p:nvGraphicFramePr>
        <p:xfrm>
          <a:off x="838200" y="2064775"/>
          <a:ext cx="10515600" cy="4237172"/>
        </p:xfrm>
        <a:graphic>
          <a:graphicData uri="http://schemas.openxmlformats.org/drawingml/2006/table">
            <a:tbl>
              <a:tblPr/>
              <a:tblGrid>
                <a:gridCol w="3049524">
                  <a:extLst>
                    <a:ext uri="{9D8B030D-6E8A-4147-A177-3AD203B41FA5}">
                      <a16:colId xmlns:a16="http://schemas.microsoft.com/office/drawing/2014/main" val="243488318"/>
                    </a:ext>
                  </a:extLst>
                </a:gridCol>
                <a:gridCol w="3154680">
                  <a:extLst>
                    <a:ext uri="{9D8B030D-6E8A-4147-A177-3AD203B41FA5}">
                      <a16:colId xmlns:a16="http://schemas.microsoft.com/office/drawing/2014/main" val="3458861931"/>
                    </a:ext>
                  </a:extLst>
                </a:gridCol>
                <a:gridCol w="4311396">
                  <a:extLst>
                    <a:ext uri="{9D8B030D-6E8A-4147-A177-3AD203B41FA5}">
                      <a16:colId xmlns:a16="http://schemas.microsoft.com/office/drawing/2014/main" val="4256314794"/>
                    </a:ext>
                  </a:extLst>
                </a:gridCol>
              </a:tblGrid>
              <a:tr h="460768">
                <a:tc>
                  <a:txBody>
                    <a:bodyPr/>
                    <a:lstStyle/>
                    <a:p>
                      <a:endParaRPr lang="en-US" dirty="0"/>
                    </a:p>
                  </a:txBody>
                  <a:tcPr marL="47625" marR="47625" marT="47625" marB="47625">
                    <a:lnL>
                      <a:noFill/>
                    </a:lnL>
                    <a:lnR>
                      <a:noFill/>
                    </a:lnR>
                    <a:lnT>
                      <a:noFill/>
                    </a:lnT>
                    <a:lnB>
                      <a:noFill/>
                    </a:lnB>
                    <a:solidFill>
                      <a:srgbClr val="FFFFFF"/>
                    </a:solidFill>
                  </a:tcPr>
                </a:tc>
                <a:tc gridSpan="2">
                  <a:txBody>
                    <a:bodyPr/>
                    <a:lstStyle/>
                    <a:p>
                      <a:pPr algn="ctr"/>
                      <a:r>
                        <a:rPr lang="en-US" b="1"/>
                        <a:t>Original Claim</a:t>
                      </a:r>
                      <a:endParaRPr lang="en-US"/>
                    </a:p>
                  </a:txBody>
                  <a:tcPr marL="47625" marR="47625" marT="47625" marB="47625">
                    <a:lnL>
                      <a:noFill/>
                    </a:lnL>
                    <a:lnR>
                      <a:noFill/>
                    </a:lnR>
                    <a:lnT>
                      <a:noFill/>
                    </a:lnT>
                    <a:lnB>
                      <a:noFill/>
                    </a:lnB>
                    <a:solidFill>
                      <a:srgbClr val="FFFFFF"/>
                    </a:solidFill>
                  </a:tcPr>
                </a:tc>
                <a:tc hMerge="1">
                  <a:txBody>
                    <a:bodyPr/>
                    <a:lstStyle/>
                    <a:p>
                      <a:endParaRPr lang="en-US"/>
                    </a:p>
                  </a:txBody>
                  <a:tcPr/>
                </a:tc>
                <a:extLst>
                  <a:ext uri="{0D108BD9-81ED-4DB2-BD59-A6C34878D82A}">
                    <a16:rowId xmlns:a16="http://schemas.microsoft.com/office/drawing/2014/main" val="3463903530"/>
                  </a:ext>
                </a:extLst>
              </a:tr>
              <a:tr h="802784">
                <a:tc>
                  <a:txBody>
                    <a:bodyPr/>
                    <a:lstStyle/>
                    <a:p>
                      <a:r>
                        <a:rPr lang="en-US" b="1" dirty="0"/>
                        <a:t/>
                      </a:r>
                      <a:br>
                        <a:rPr lang="en-US" b="1" dirty="0"/>
                      </a:br>
                      <a:r>
                        <a:rPr lang="en-US" b="1" dirty="0"/>
                        <a:t>Decision</a:t>
                      </a:r>
                      <a:endParaRPr lang="en-US" dirty="0"/>
                    </a:p>
                  </a:txBody>
                  <a:tcPr marL="47625" marR="47625" marT="47625" marB="47625">
                    <a:lnL>
                      <a:noFill/>
                    </a:lnL>
                    <a:lnR>
                      <a:noFill/>
                    </a:lnR>
                    <a:lnT>
                      <a:noFill/>
                    </a:lnT>
                    <a:lnB>
                      <a:noFill/>
                    </a:lnB>
                    <a:solidFill>
                      <a:srgbClr val="FFFFFF"/>
                    </a:solidFill>
                  </a:tcPr>
                </a:tc>
                <a:tc>
                  <a:txBody>
                    <a:bodyPr/>
                    <a:lstStyle/>
                    <a:p>
                      <a:pPr algn="ctr"/>
                      <a:r>
                        <a:rPr lang="en-US" b="1"/>
                        <a:t>H</a:t>
                      </a:r>
                      <a:r>
                        <a:rPr lang="en-US" b="1" baseline="-25000"/>
                        <a:t>0</a:t>
                      </a:r>
                      <a:r>
                        <a:rPr lang="en-US" b="1"/>
                        <a:t/>
                      </a:r>
                      <a:br>
                        <a:rPr lang="en-US" b="1"/>
                      </a:br>
                      <a:r>
                        <a:rPr lang="en-US" b="1"/>
                        <a:t>"REJECT"</a:t>
                      </a:r>
                      <a:endParaRPr lang="en-US"/>
                    </a:p>
                  </a:txBody>
                  <a:tcPr marL="47625" marR="47625" marT="47625" marB="47625">
                    <a:lnL>
                      <a:noFill/>
                    </a:lnL>
                    <a:lnR>
                      <a:noFill/>
                    </a:lnR>
                    <a:lnT>
                      <a:noFill/>
                    </a:lnT>
                    <a:lnB>
                      <a:noFill/>
                    </a:lnB>
                    <a:solidFill>
                      <a:srgbClr val="FFFFFF"/>
                    </a:solidFill>
                  </a:tcPr>
                </a:tc>
                <a:tc>
                  <a:txBody>
                    <a:bodyPr/>
                    <a:lstStyle/>
                    <a:p>
                      <a:pPr algn="ctr"/>
                      <a:r>
                        <a:rPr lang="en-US" b="1" dirty="0"/>
                        <a:t>H</a:t>
                      </a:r>
                      <a:r>
                        <a:rPr lang="en-US" b="1" baseline="-25000" dirty="0"/>
                        <a:t>1</a:t>
                      </a:r>
                      <a:r>
                        <a:rPr lang="en-US" b="1" dirty="0"/>
                        <a:t/>
                      </a:r>
                      <a:br>
                        <a:rPr lang="en-US" b="1" dirty="0"/>
                      </a:br>
                      <a:r>
                        <a:rPr lang="en-US" b="1" dirty="0"/>
                        <a:t>"SUPPORT"</a:t>
                      </a:r>
                      <a:endParaRPr lang="en-US" dirty="0"/>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812724585"/>
                  </a:ext>
                </a:extLst>
              </a:tr>
              <a:tr h="1486810">
                <a:tc>
                  <a:txBody>
                    <a:bodyPr/>
                    <a:lstStyle/>
                    <a:p>
                      <a:r>
                        <a:rPr lang="en-US" b="1" dirty="0"/>
                        <a:t>Reject H</a:t>
                      </a:r>
                      <a:r>
                        <a:rPr lang="en-US" b="1" baseline="-25000" dirty="0"/>
                        <a:t>0</a:t>
                      </a:r>
                      <a:r>
                        <a:rPr lang="en-US" b="1" dirty="0"/>
                        <a:t/>
                      </a:r>
                      <a:br>
                        <a:rPr lang="en-US" b="1" dirty="0"/>
                      </a:br>
                      <a:r>
                        <a:rPr lang="en-US" b="1" dirty="0"/>
                        <a:t>"SUFFICIENT"</a:t>
                      </a:r>
                      <a:endParaRPr lang="en-US" dirty="0"/>
                    </a:p>
                  </a:txBody>
                  <a:tcPr marL="47625" marR="47625" marT="47625" marB="47625">
                    <a:lnL>
                      <a:noFill/>
                    </a:lnL>
                    <a:lnR>
                      <a:noFill/>
                    </a:lnR>
                    <a:lnT>
                      <a:noFill/>
                    </a:lnT>
                    <a:lnB>
                      <a:noFill/>
                    </a:lnB>
                    <a:solidFill>
                      <a:srgbClr val="FFFFFF"/>
                    </a:solidFill>
                  </a:tcPr>
                </a:tc>
                <a:tc>
                  <a:txBody>
                    <a:bodyPr/>
                    <a:lstStyle/>
                    <a:p>
                      <a:pPr algn="ctr"/>
                      <a:r>
                        <a:rPr lang="en-US" dirty="0"/>
                        <a:t>There is </a:t>
                      </a:r>
                      <a:r>
                        <a:rPr lang="en-US" b="1" dirty="0"/>
                        <a:t>sufficient</a:t>
                      </a:r>
                      <a:r>
                        <a:rPr lang="en-US" dirty="0"/>
                        <a:t> evidence at the alpha level of significance to </a:t>
                      </a:r>
                      <a:r>
                        <a:rPr lang="en-US" b="1" dirty="0"/>
                        <a:t>reject</a:t>
                      </a:r>
                      <a:r>
                        <a:rPr lang="en-US" dirty="0"/>
                        <a:t> the claim that (insert original claim here)</a:t>
                      </a:r>
                    </a:p>
                  </a:txBody>
                  <a:tcPr marL="47625" marR="47625" marT="47625" marB="47625">
                    <a:lnL>
                      <a:noFill/>
                    </a:lnL>
                    <a:lnR>
                      <a:noFill/>
                    </a:lnR>
                    <a:lnT>
                      <a:noFill/>
                    </a:lnT>
                    <a:lnB>
                      <a:noFill/>
                    </a:lnB>
                    <a:solidFill>
                      <a:srgbClr val="FFFFFF"/>
                    </a:solidFill>
                  </a:tcPr>
                </a:tc>
                <a:tc>
                  <a:txBody>
                    <a:bodyPr/>
                    <a:lstStyle/>
                    <a:p>
                      <a:pPr algn="ctr"/>
                      <a:r>
                        <a:rPr lang="en-US"/>
                        <a:t>There is </a:t>
                      </a:r>
                      <a:r>
                        <a:rPr lang="en-US" b="1"/>
                        <a:t>sufficient</a:t>
                      </a:r>
                      <a:r>
                        <a:rPr lang="en-US"/>
                        <a:t> evidence at the alpha level of significance to </a:t>
                      </a:r>
                      <a:r>
                        <a:rPr lang="en-US" b="1"/>
                        <a:t>support</a:t>
                      </a:r>
                      <a:r>
                        <a:rPr lang="en-US"/>
                        <a:t> the claim that (insert original claim here)</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3540887003"/>
                  </a:ext>
                </a:extLst>
              </a:tr>
              <a:tr h="1486810">
                <a:tc>
                  <a:txBody>
                    <a:bodyPr/>
                    <a:lstStyle/>
                    <a:p>
                      <a:r>
                        <a:rPr lang="en-US" b="1" dirty="0"/>
                        <a:t>Fail to reject H</a:t>
                      </a:r>
                      <a:r>
                        <a:rPr lang="en-US" b="1" baseline="-25000" dirty="0"/>
                        <a:t>0</a:t>
                      </a:r>
                      <a:r>
                        <a:rPr lang="en-US" b="1" dirty="0"/>
                        <a:t/>
                      </a:r>
                      <a:br>
                        <a:rPr lang="en-US" b="1" dirty="0"/>
                      </a:br>
                      <a:r>
                        <a:rPr lang="en-US" b="1" dirty="0"/>
                        <a:t>"INSUFFICIENT"</a:t>
                      </a:r>
                      <a:endParaRPr lang="en-US" dirty="0"/>
                    </a:p>
                  </a:txBody>
                  <a:tcPr marL="47625" marR="47625" marT="47625" marB="47625">
                    <a:lnL>
                      <a:noFill/>
                    </a:lnL>
                    <a:lnR>
                      <a:noFill/>
                    </a:lnR>
                    <a:lnT>
                      <a:noFill/>
                    </a:lnT>
                    <a:lnB>
                      <a:noFill/>
                    </a:lnB>
                    <a:solidFill>
                      <a:srgbClr val="FFFFFF"/>
                    </a:solidFill>
                  </a:tcPr>
                </a:tc>
                <a:tc>
                  <a:txBody>
                    <a:bodyPr/>
                    <a:lstStyle/>
                    <a:p>
                      <a:pPr algn="ctr"/>
                      <a:r>
                        <a:rPr lang="en-US" dirty="0"/>
                        <a:t>There is </a:t>
                      </a:r>
                      <a:r>
                        <a:rPr lang="en-US" b="1" dirty="0"/>
                        <a:t>insufficient</a:t>
                      </a:r>
                      <a:r>
                        <a:rPr lang="en-US" dirty="0"/>
                        <a:t> evidence at the alpha level of significance to </a:t>
                      </a:r>
                      <a:r>
                        <a:rPr lang="en-US" b="1" dirty="0"/>
                        <a:t>reject</a:t>
                      </a:r>
                      <a:r>
                        <a:rPr lang="en-US" dirty="0"/>
                        <a:t> the claim that (insert original claim here)</a:t>
                      </a:r>
                    </a:p>
                  </a:txBody>
                  <a:tcPr marL="47625" marR="47625" marT="47625" marB="47625">
                    <a:lnL>
                      <a:noFill/>
                    </a:lnL>
                    <a:lnR>
                      <a:noFill/>
                    </a:lnR>
                    <a:lnT>
                      <a:noFill/>
                    </a:lnT>
                    <a:lnB>
                      <a:noFill/>
                    </a:lnB>
                    <a:solidFill>
                      <a:srgbClr val="FFFFFF"/>
                    </a:solidFill>
                  </a:tcPr>
                </a:tc>
                <a:tc>
                  <a:txBody>
                    <a:bodyPr/>
                    <a:lstStyle/>
                    <a:p>
                      <a:pPr algn="ctr"/>
                      <a:r>
                        <a:rPr lang="en-US" dirty="0"/>
                        <a:t>There is </a:t>
                      </a:r>
                      <a:r>
                        <a:rPr lang="en-US" b="1" dirty="0"/>
                        <a:t>insufficient</a:t>
                      </a:r>
                      <a:r>
                        <a:rPr lang="en-US" dirty="0"/>
                        <a:t> evidence at the alpha level of significance to </a:t>
                      </a:r>
                      <a:r>
                        <a:rPr lang="en-US" b="1" dirty="0"/>
                        <a:t>support</a:t>
                      </a:r>
                      <a:r>
                        <a:rPr lang="en-US" dirty="0"/>
                        <a:t> the claim that (insert original claim here)</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2690449692"/>
                  </a:ext>
                </a:extLst>
              </a:tr>
            </a:tbl>
          </a:graphicData>
        </a:graphic>
      </p:graphicFrame>
      <p:sp>
        <p:nvSpPr>
          <p:cNvPr id="7" name="Slide Number Placeholder 6"/>
          <p:cNvSpPr>
            <a:spLocks noGrp="1"/>
          </p:cNvSpPr>
          <p:nvPr>
            <p:ph type="sldNum" sz="quarter" idx="12"/>
          </p:nvPr>
        </p:nvSpPr>
        <p:spPr/>
        <p:txBody>
          <a:bodyPr/>
          <a:lstStyle/>
          <a:p>
            <a:fld id="{1CF2B471-377C-4DE8-B19F-6EA54A37CA75}" type="slidenum">
              <a:rPr lang="en-US" smtClean="0"/>
              <a:t>67</a:t>
            </a:fld>
            <a:endParaRPr lang="en-US"/>
          </a:p>
        </p:txBody>
      </p:sp>
    </p:spTree>
    <p:extLst>
      <p:ext uri="{BB962C8B-B14F-4D97-AF65-F5344CB8AC3E}">
        <p14:creationId xmlns:p14="http://schemas.microsoft.com/office/powerpoint/2010/main" val="1598024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1312607" y="473228"/>
            <a:ext cx="9689691" cy="5590933"/>
          </a:xfrm>
          <a:prstGeom prst="rect">
            <a:avLst/>
          </a:prstGeom>
        </p:spPr>
      </p:pic>
      <p:sp>
        <p:nvSpPr>
          <p:cNvPr id="10" name="Slide Number Placeholder 9"/>
          <p:cNvSpPr>
            <a:spLocks noGrp="1"/>
          </p:cNvSpPr>
          <p:nvPr>
            <p:ph type="sldNum" sz="quarter" idx="12"/>
          </p:nvPr>
        </p:nvSpPr>
        <p:spPr/>
        <p:txBody>
          <a:bodyPr/>
          <a:lstStyle/>
          <a:p>
            <a:fld id="{41B33E5B-0DFA-4B6D-8165-8883EC125E94}" type="slidenum">
              <a:rPr lang="en-US" smtClean="0"/>
              <a:t>68</a:t>
            </a:fld>
            <a:endParaRPr lang="en-US"/>
          </a:p>
        </p:txBody>
      </p:sp>
    </p:spTree>
    <p:extLst>
      <p:ext uri="{BB962C8B-B14F-4D97-AF65-F5344CB8AC3E}">
        <p14:creationId xmlns:p14="http://schemas.microsoft.com/office/powerpoint/2010/main" val="15163205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1729" y="365125"/>
            <a:ext cx="11857703" cy="1325563"/>
          </a:xfrm>
        </p:spPr>
        <p:txBody>
          <a:bodyPr>
            <a:normAutofit fontScale="90000"/>
          </a:bodyPr>
          <a:lstStyle/>
          <a:p>
            <a:r>
              <a:rPr lang="en-US" sz="4000" dirty="0">
                <a:solidFill>
                  <a:srgbClr val="003366"/>
                </a:solidFill>
              </a:rPr>
              <a:t>Distinction between NON-DIRECTIONAL and </a:t>
            </a:r>
            <a:r>
              <a:rPr lang="en-US" sz="4000" dirty="0" smtClean="0">
                <a:solidFill>
                  <a:srgbClr val="003366"/>
                </a:solidFill>
              </a:rPr>
              <a:t>DIRECTIONAL: Research </a:t>
            </a:r>
            <a:r>
              <a:rPr lang="en-US" sz="4000" dirty="0">
                <a:solidFill>
                  <a:srgbClr val="003366"/>
                </a:solidFill>
              </a:rPr>
              <a:t>hypotheses</a:t>
            </a:r>
            <a:r>
              <a:rPr lang="en-US" dirty="0"/>
              <a:t/>
            </a:r>
            <a:br>
              <a:rPr lang="en-US" dirty="0"/>
            </a:br>
            <a:endParaRPr lang="en-US" dirty="0"/>
          </a:p>
        </p:txBody>
      </p:sp>
      <p:sp>
        <p:nvSpPr>
          <p:cNvPr id="8" name="Content Placeholder 7"/>
          <p:cNvSpPr>
            <a:spLocks noGrp="1"/>
          </p:cNvSpPr>
          <p:nvPr>
            <p:ph idx="1"/>
          </p:nvPr>
        </p:nvSpPr>
        <p:spPr>
          <a:xfrm>
            <a:off x="698349" y="1454396"/>
            <a:ext cx="11149780" cy="5206181"/>
          </a:xfrm>
        </p:spPr>
        <p:txBody>
          <a:bodyPr>
            <a:normAutofit fontScale="92500" lnSpcReduction="10000"/>
          </a:bodyPr>
          <a:lstStyle/>
          <a:p>
            <a:pPr marL="0" indent="0">
              <a:buNone/>
            </a:pPr>
            <a:r>
              <a:rPr lang="en-US" dirty="0" smtClean="0"/>
              <a:t>Non-directional </a:t>
            </a:r>
            <a:r>
              <a:rPr lang="en-US" dirty="0"/>
              <a:t>hypotheses</a:t>
            </a:r>
          </a:p>
          <a:p>
            <a:r>
              <a:rPr lang="en-US" dirty="0"/>
              <a:t>Only state that one group differs from another on some characteristic, i.e., it does NOT specify the DIRECTION of the difference</a:t>
            </a:r>
          </a:p>
          <a:p>
            <a:r>
              <a:rPr lang="en-US" dirty="0"/>
              <a:t>Example: H0 -- </a:t>
            </a:r>
            <a:r>
              <a:rPr lang="en-US" dirty="0" smtClean="0"/>
              <a:t>Michigan </a:t>
            </a:r>
            <a:r>
              <a:rPr lang="en-US" dirty="0"/>
              <a:t>students differ from the college population in ideological </a:t>
            </a:r>
            <a:r>
              <a:rPr lang="en-US" dirty="0" smtClean="0"/>
              <a:t>attitudes</a:t>
            </a:r>
          </a:p>
          <a:p>
            <a:pPr marL="0" indent="0">
              <a:buNone/>
            </a:pPr>
            <a:endParaRPr lang="en-US" dirty="0"/>
          </a:p>
          <a:p>
            <a:pPr marL="0" indent="0">
              <a:buNone/>
            </a:pPr>
            <a:r>
              <a:rPr lang="en-US" dirty="0" smtClean="0"/>
              <a:t>Directional hypotheses</a:t>
            </a:r>
            <a:endParaRPr lang="en-US" dirty="0"/>
          </a:p>
          <a:p>
            <a:r>
              <a:rPr lang="en-US" dirty="0"/>
              <a:t>Specifies the nature of the difference, i.e., that one group is higher, or lower, than another group on some attribute</a:t>
            </a:r>
          </a:p>
          <a:p>
            <a:r>
              <a:rPr lang="en-US" dirty="0"/>
              <a:t>Example:</a:t>
            </a:r>
          </a:p>
          <a:p>
            <a:r>
              <a:rPr lang="en-US" dirty="0" smtClean="0"/>
              <a:t>UM </a:t>
            </a:r>
            <a:r>
              <a:rPr lang="en-US" dirty="0"/>
              <a:t>students are more conservative than other students = H1</a:t>
            </a:r>
          </a:p>
          <a:p>
            <a:r>
              <a:rPr lang="en-US" dirty="0" smtClean="0"/>
              <a:t>UM </a:t>
            </a:r>
            <a:r>
              <a:rPr lang="en-US" dirty="0"/>
              <a:t>students are more liberal than other students = H2</a:t>
            </a:r>
          </a:p>
          <a:p>
            <a:endParaRPr lang="en-US" dirty="0"/>
          </a:p>
        </p:txBody>
      </p:sp>
      <p:sp>
        <p:nvSpPr>
          <p:cNvPr id="9" name="Slide Number Placeholder 8"/>
          <p:cNvSpPr>
            <a:spLocks noGrp="1"/>
          </p:cNvSpPr>
          <p:nvPr>
            <p:ph type="sldNum" sz="quarter" idx="12"/>
          </p:nvPr>
        </p:nvSpPr>
        <p:spPr/>
        <p:txBody>
          <a:bodyPr/>
          <a:lstStyle/>
          <a:p>
            <a:fld id="{41B33E5B-0DFA-4B6D-8165-8883EC125E94}" type="slidenum">
              <a:rPr lang="en-US" smtClean="0"/>
              <a:t>69</a:t>
            </a:fld>
            <a:endParaRPr lang="en-US"/>
          </a:p>
        </p:txBody>
      </p:sp>
    </p:spTree>
    <p:extLst>
      <p:ext uri="{BB962C8B-B14F-4D97-AF65-F5344CB8AC3E}">
        <p14:creationId xmlns:p14="http://schemas.microsoft.com/office/powerpoint/2010/main" val="2861354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3932" y="887785"/>
            <a:ext cx="10181291" cy="818309"/>
          </a:xfrm>
        </p:spPr>
        <p:txBody>
          <a:bodyPr>
            <a:noAutofit/>
          </a:bodyPr>
          <a:lstStyle/>
          <a:p>
            <a:r>
              <a:rPr lang="en-US" sz="5400" dirty="0" smtClean="0"/>
              <a:t>R Programming Language</a:t>
            </a:r>
            <a:endParaRPr lang="en-US" sz="5400" dirty="0"/>
          </a:p>
        </p:txBody>
      </p:sp>
      <p:pic>
        <p:nvPicPr>
          <p:cNvPr id="7" name="Picture 6"/>
          <p:cNvPicPr>
            <a:picLocks noChangeAspect="1"/>
          </p:cNvPicPr>
          <p:nvPr/>
        </p:nvPicPr>
        <p:blipFill>
          <a:blip r:embed="rId3"/>
          <a:stretch>
            <a:fillRect/>
          </a:stretch>
        </p:blipFill>
        <p:spPr>
          <a:xfrm>
            <a:off x="1100791" y="2127863"/>
            <a:ext cx="5445779" cy="4228487"/>
          </a:xfrm>
          <a:prstGeom prst="rect">
            <a:avLst/>
          </a:prstGeom>
        </p:spPr>
      </p:pic>
      <p:sp>
        <p:nvSpPr>
          <p:cNvPr id="9" name="Rectangle 8"/>
          <p:cNvSpPr/>
          <p:nvPr/>
        </p:nvSpPr>
        <p:spPr>
          <a:xfrm>
            <a:off x="6112654" y="2127863"/>
            <a:ext cx="5508559"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https://cran.r-project.org/doc/manuals/R-intro.pdf</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fld id="{7B421740-24A8-4A20-9A3F-D02524171D71}" type="slidenum">
              <a:rPr lang="en-US" smtClean="0"/>
              <a:t>7</a:t>
            </a:fld>
            <a:endParaRPr lang="en-US"/>
          </a:p>
        </p:txBody>
      </p:sp>
    </p:spTree>
    <p:extLst>
      <p:ext uri="{BB962C8B-B14F-4D97-AF65-F5344CB8AC3E}">
        <p14:creationId xmlns:p14="http://schemas.microsoft.com/office/powerpoint/2010/main" val="2566901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66"/>
                </a:solidFill>
              </a:rPr>
              <a:t>Bayesian</a:t>
            </a:r>
            <a:r>
              <a:rPr lang="en-US" dirty="0" smtClean="0">
                <a:solidFill>
                  <a:srgbClr val="003366"/>
                </a:solidFill>
              </a:rPr>
              <a:t> </a:t>
            </a:r>
            <a:endParaRPr lang="en-US" dirty="0">
              <a:solidFill>
                <a:srgbClr val="003366"/>
              </a:solidFill>
            </a:endParaRPr>
          </a:p>
        </p:txBody>
      </p:sp>
      <p:pic>
        <p:nvPicPr>
          <p:cNvPr id="5" name="Content Placeholder 4"/>
          <p:cNvPicPr>
            <a:picLocks noGrp="1" noChangeAspect="1"/>
          </p:cNvPicPr>
          <p:nvPr>
            <p:ph idx="1"/>
          </p:nvPr>
        </p:nvPicPr>
        <p:blipFill>
          <a:blip r:embed="rId2"/>
          <a:stretch>
            <a:fillRect/>
          </a:stretch>
        </p:blipFill>
        <p:spPr>
          <a:xfrm>
            <a:off x="3490099" y="810663"/>
            <a:ext cx="7863701" cy="4771990"/>
          </a:xfrm>
          <a:prstGeom prst="rect">
            <a:avLst/>
          </a:prstGeom>
        </p:spPr>
      </p:pic>
      <p:sp>
        <p:nvSpPr>
          <p:cNvPr id="4" name="Slide Number Placeholder 3"/>
          <p:cNvSpPr>
            <a:spLocks noGrp="1"/>
          </p:cNvSpPr>
          <p:nvPr>
            <p:ph type="sldNum" sz="quarter" idx="12"/>
          </p:nvPr>
        </p:nvSpPr>
        <p:spPr/>
        <p:txBody>
          <a:bodyPr/>
          <a:lstStyle/>
          <a:p>
            <a:fld id="{41B33E5B-0DFA-4B6D-8165-8883EC125E94}" type="slidenum">
              <a:rPr lang="en-US" smtClean="0"/>
              <a:t>70</a:t>
            </a:fld>
            <a:endParaRPr lang="en-US"/>
          </a:p>
        </p:txBody>
      </p:sp>
    </p:spTree>
    <p:extLst>
      <p:ext uri="{BB962C8B-B14F-4D97-AF65-F5344CB8AC3E}">
        <p14:creationId xmlns:p14="http://schemas.microsoft.com/office/powerpoint/2010/main" val="33150666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67688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0000"/>
                </a:solidFill>
              </a:rPr>
              <a:t>t-</a:t>
            </a:r>
            <a:r>
              <a:rPr lang="en-US" b="1" dirty="0" smtClean="0">
                <a:solidFill>
                  <a:srgbClr val="000000"/>
                </a:solidFill>
              </a:rPr>
              <a:t>test </a:t>
            </a:r>
            <a:r>
              <a:rPr lang="en-US" b="1" dirty="0" smtClean="0">
                <a:solidFill>
                  <a:srgbClr val="000000"/>
                </a:solidFill>
              </a:rPr>
              <a:t>statistic</a:t>
            </a:r>
            <a:endParaRPr lang="en-US" dirty="0"/>
          </a:p>
        </p:txBody>
      </p:sp>
      <p:sp>
        <p:nvSpPr>
          <p:cNvPr id="3" name="Content Placeholder 2"/>
          <p:cNvSpPr>
            <a:spLocks noGrp="1"/>
          </p:cNvSpPr>
          <p:nvPr>
            <p:ph idx="1"/>
          </p:nvPr>
        </p:nvSpPr>
        <p:spPr/>
        <p:txBody>
          <a:bodyPr>
            <a:normAutofit fontScale="92500" lnSpcReduction="10000"/>
          </a:bodyPr>
          <a:lstStyle/>
          <a:p>
            <a:pPr>
              <a:spcBef>
                <a:spcPts val="600"/>
              </a:spcBef>
            </a:pPr>
            <a:r>
              <a:rPr lang="en-US" dirty="0" smtClean="0"/>
              <a:t>The t statistic allows researchers to use sample data to test hypotheses about an unknown population mean.  </a:t>
            </a:r>
          </a:p>
          <a:p>
            <a:pPr>
              <a:spcBef>
                <a:spcPts val="600"/>
              </a:spcBef>
            </a:pPr>
            <a:r>
              <a:rPr lang="en-US" dirty="0" smtClean="0"/>
              <a:t>The t statistic is mostly used when a researcher wants to determine whether or not a treatment intervention causes a significant change from a population or untreated mean. </a:t>
            </a:r>
          </a:p>
          <a:p>
            <a:pPr>
              <a:spcBef>
                <a:spcPts val="600"/>
              </a:spcBef>
            </a:pPr>
            <a:r>
              <a:rPr lang="en-US" dirty="0" smtClean="0"/>
              <a:t>The goal for a hypothesis test is to evaluate the </a:t>
            </a:r>
            <a:r>
              <a:rPr lang="en-US" i="1" dirty="0" smtClean="0"/>
              <a:t>significance</a:t>
            </a:r>
            <a:r>
              <a:rPr lang="en-US" dirty="0" smtClean="0"/>
              <a:t> of the observed discrepancy between a sample mean and the population mean. </a:t>
            </a:r>
          </a:p>
          <a:p>
            <a:pPr>
              <a:spcBef>
                <a:spcPts val="600"/>
              </a:spcBef>
            </a:pPr>
            <a:r>
              <a:rPr lang="en-US" dirty="0" smtClean="0"/>
              <a:t>Therefore, the t statistic requires that you use the sample data to compute an estimated standard error of M. </a:t>
            </a:r>
          </a:p>
          <a:p>
            <a:pPr>
              <a:spcBef>
                <a:spcPts val="600"/>
              </a:spcBef>
            </a:pPr>
            <a:r>
              <a:rPr lang="en-US" dirty="0" smtClean="0"/>
              <a:t>A large value for t (a large ratio) indicates that the obtained difference between the data and the hypothesis is greater than would be expected if the treatment has no effect. </a:t>
            </a:r>
          </a:p>
          <a:p>
            <a:pPr>
              <a:spcBef>
                <a:spcPts val="600"/>
              </a:spcBef>
            </a:pPr>
            <a:endParaRPr lang="en-US" sz="900" b="1" dirty="0" smtClean="0"/>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72</a:t>
            </a:fld>
            <a:endParaRPr lang="en-US"/>
          </a:p>
        </p:txBody>
      </p:sp>
    </p:spTree>
    <p:extLst>
      <p:ext uri="{BB962C8B-B14F-4D97-AF65-F5344CB8AC3E}">
        <p14:creationId xmlns:p14="http://schemas.microsoft.com/office/powerpoint/2010/main" val="9057039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8647"/>
            <a:ext cx="10515600" cy="1325563"/>
          </a:xfrm>
        </p:spPr>
        <p:txBody>
          <a:bodyPr/>
          <a:lstStyle/>
          <a:p>
            <a:r>
              <a:rPr lang="en-US" dirty="0" smtClean="0"/>
              <a:t>Student’s t-test: Commands and explanation</a:t>
            </a:r>
            <a:endParaRPr lang="en-US" dirty="0"/>
          </a:p>
        </p:txBody>
      </p:sp>
      <p:sp>
        <p:nvSpPr>
          <p:cNvPr id="3" name="Content Placeholder 2"/>
          <p:cNvSpPr>
            <a:spLocks noGrp="1"/>
          </p:cNvSpPr>
          <p:nvPr>
            <p:ph idx="1"/>
          </p:nvPr>
        </p:nvSpPr>
        <p:spPr>
          <a:xfrm>
            <a:off x="475635" y="1371600"/>
            <a:ext cx="11240729" cy="5088194"/>
          </a:xfrm>
        </p:spPr>
        <p:txBody>
          <a:bodyPr>
            <a:normAutofit fontScale="62500" lnSpcReduction="20000"/>
          </a:bodyPr>
          <a:lstStyle/>
          <a:p>
            <a:r>
              <a:rPr lang="en-US" sz="3400" dirty="0" err="1" smtClean="0">
                <a:solidFill>
                  <a:srgbClr val="FF0000"/>
                </a:solidFill>
              </a:rPr>
              <a:t>t.test</a:t>
            </a:r>
            <a:r>
              <a:rPr lang="en-US" sz="3400" dirty="0" smtClean="0">
                <a:solidFill>
                  <a:srgbClr val="FF0000"/>
                </a:solidFill>
              </a:rPr>
              <a:t>(data.1</a:t>
            </a:r>
            <a:r>
              <a:rPr lang="en-US" sz="3400" dirty="0">
                <a:solidFill>
                  <a:srgbClr val="FF0000"/>
                </a:solidFill>
              </a:rPr>
              <a:t>, data.2) </a:t>
            </a:r>
            <a:r>
              <a:rPr lang="en-US" sz="3400" dirty="0"/>
              <a:t>– The basic method of applying a t-test is to compare two vectors of numeric data.</a:t>
            </a:r>
          </a:p>
          <a:p>
            <a:r>
              <a:rPr lang="en-US" sz="3400" dirty="0" err="1"/>
              <a:t>var.equal</a:t>
            </a:r>
            <a:r>
              <a:rPr lang="en-US" sz="3400" dirty="0"/>
              <a:t> = FALSE – If the </a:t>
            </a:r>
            <a:r>
              <a:rPr lang="en-US" sz="3400" dirty="0" err="1"/>
              <a:t>var.equal</a:t>
            </a:r>
            <a:r>
              <a:rPr lang="en-US" sz="3400" dirty="0"/>
              <a:t> instruction is set to TRUE, the variance is considered to be equal and the standard test is carried out. If the instruction is set to FALSE (the default), the variance is considered unequal and the Welch two-sample test is carried out.</a:t>
            </a:r>
          </a:p>
          <a:p>
            <a:r>
              <a:rPr lang="en-US" sz="3400" dirty="0"/>
              <a:t>mu = 0 – If a one-sample test is carried out, mu indicates the mean against which the sample should be tested.</a:t>
            </a:r>
          </a:p>
          <a:p>
            <a:r>
              <a:rPr lang="en-US" sz="3400" dirty="0"/>
              <a:t>alternative = “</a:t>
            </a:r>
            <a:r>
              <a:rPr lang="en-US" sz="3400" dirty="0" err="1"/>
              <a:t>two.sided</a:t>
            </a:r>
            <a:r>
              <a:rPr lang="en-US" sz="3400" dirty="0"/>
              <a:t>” – It sets the alternative hypothesis. The default value for this is “</a:t>
            </a:r>
            <a:r>
              <a:rPr lang="en-US" sz="3400" dirty="0" err="1"/>
              <a:t>two.sided</a:t>
            </a:r>
            <a:r>
              <a:rPr lang="en-US" sz="3400" dirty="0"/>
              <a:t>” but a greater or lesser value can also be assigned. You can abbreviate the instruction.</a:t>
            </a:r>
          </a:p>
          <a:p>
            <a:r>
              <a:rPr lang="en-US" sz="3400" dirty="0" err="1"/>
              <a:t>conf.level</a:t>
            </a:r>
            <a:r>
              <a:rPr lang="en-US" sz="3400" dirty="0"/>
              <a:t> = 0.95 – It sets the confidence level of the interval (default = 0.95).</a:t>
            </a:r>
          </a:p>
          <a:p>
            <a:r>
              <a:rPr lang="en-US" sz="3400" dirty="0"/>
              <a:t>paired = FALSE – If set to TRUE, a matched pair T-test is carried out.</a:t>
            </a:r>
          </a:p>
          <a:p>
            <a:r>
              <a:rPr lang="en-US" sz="3400" dirty="0" err="1"/>
              <a:t>t.test</a:t>
            </a:r>
            <a:r>
              <a:rPr lang="en-US" sz="3400" dirty="0"/>
              <a:t>(y ~ x, data, subset) – The required data can be specified as a formula of the form response ~ predictor. In this case, the data should be named and a subset of the predictor variable can be specified.</a:t>
            </a:r>
          </a:p>
          <a:p>
            <a:r>
              <a:rPr lang="en-US" sz="3400" dirty="0"/>
              <a:t>subset = predictor %in% c(“sample.1”, sample.2”) – If the data is in the form response ~ predictor, the two samples to be selected from the predictor should be specified by the subset instruction from the column of the data.</a:t>
            </a:r>
          </a:p>
        </p:txBody>
      </p:sp>
      <p:sp>
        <p:nvSpPr>
          <p:cNvPr id="4" name="Slide Number Placeholder 3"/>
          <p:cNvSpPr>
            <a:spLocks noGrp="1"/>
          </p:cNvSpPr>
          <p:nvPr>
            <p:ph type="sldNum" sz="quarter" idx="12"/>
          </p:nvPr>
        </p:nvSpPr>
        <p:spPr/>
        <p:txBody>
          <a:bodyPr/>
          <a:lstStyle/>
          <a:p>
            <a:fld id="{41B33E5B-0DFA-4B6D-8165-8883EC125E94}" type="slidenum">
              <a:rPr lang="en-US" smtClean="0"/>
              <a:t>73</a:t>
            </a:fld>
            <a:endParaRPr lang="en-US"/>
          </a:p>
        </p:txBody>
      </p:sp>
    </p:spTree>
    <p:extLst>
      <p:ext uri="{BB962C8B-B14F-4D97-AF65-F5344CB8AC3E}">
        <p14:creationId xmlns:p14="http://schemas.microsoft.com/office/powerpoint/2010/main" val="2370745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57662" y="1560498"/>
            <a:ext cx="11264067" cy="2657540"/>
          </a:xfrm>
          <a:prstGeom prst="rect">
            <a:avLst/>
          </a:prstGeom>
        </p:spPr>
      </p:pic>
      <p:sp>
        <p:nvSpPr>
          <p:cNvPr id="2" name="Slide Number Placeholder 1"/>
          <p:cNvSpPr>
            <a:spLocks noGrp="1"/>
          </p:cNvSpPr>
          <p:nvPr>
            <p:ph type="sldNum" sz="quarter" idx="12"/>
          </p:nvPr>
        </p:nvSpPr>
        <p:spPr/>
        <p:txBody>
          <a:bodyPr/>
          <a:lstStyle/>
          <a:p>
            <a:fld id="{41B33E5B-0DFA-4B6D-8165-8883EC125E94}" type="slidenum">
              <a:rPr lang="en-US" smtClean="0"/>
              <a:t>74</a:t>
            </a:fld>
            <a:endParaRPr lang="en-US"/>
          </a:p>
        </p:txBody>
      </p:sp>
    </p:spTree>
    <p:extLst>
      <p:ext uri="{BB962C8B-B14F-4D97-AF65-F5344CB8AC3E}">
        <p14:creationId xmlns:p14="http://schemas.microsoft.com/office/powerpoint/2010/main" val="45015237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881" y="1268361"/>
            <a:ext cx="11819261" cy="4247535"/>
          </a:xfrm>
          <a:prstGeom prst="rect">
            <a:avLst/>
          </a:prstGeom>
        </p:spPr>
      </p:pic>
      <p:sp>
        <p:nvSpPr>
          <p:cNvPr id="2" name="Slide Number Placeholder 1"/>
          <p:cNvSpPr>
            <a:spLocks noGrp="1"/>
          </p:cNvSpPr>
          <p:nvPr>
            <p:ph type="sldNum" sz="quarter" idx="12"/>
          </p:nvPr>
        </p:nvSpPr>
        <p:spPr/>
        <p:txBody>
          <a:bodyPr/>
          <a:lstStyle/>
          <a:p>
            <a:fld id="{41B33E5B-0DFA-4B6D-8165-8883EC125E94}" type="slidenum">
              <a:rPr lang="en-US" smtClean="0"/>
              <a:t>75</a:t>
            </a:fld>
            <a:endParaRPr lang="en-US"/>
          </a:p>
        </p:txBody>
      </p:sp>
    </p:spTree>
    <p:extLst>
      <p:ext uri="{BB962C8B-B14F-4D97-AF65-F5344CB8AC3E}">
        <p14:creationId xmlns:p14="http://schemas.microsoft.com/office/powerpoint/2010/main" val="41357682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A simplified format is </a:t>
            </a:r>
            <a:r>
              <a:rPr lang="en-US" b="1" dirty="0" err="1"/>
              <a:t>cor</a:t>
            </a:r>
            <a:r>
              <a:rPr lang="en-US" dirty="0"/>
              <a:t>(x, use=, method= ) </a:t>
            </a:r>
            <a:endParaRPr lang="en-US" dirty="0" smtClean="0"/>
          </a:p>
          <a:p>
            <a:endParaRPr lang="en-US" dirty="0"/>
          </a:p>
          <a:p>
            <a:pPr marL="0" indent="0">
              <a:buNone/>
            </a:pPr>
            <a:r>
              <a:rPr lang="en-US" dirty="0"/>
              <a:t># Correlations/</a:t>
            </a:r>
            <a:r>
              <a:rPr lang="en-US" dirty="0" err="1"/>
              <a:t>covariances</a:t>
            </a:r>
            <a:r>
              <a:rPr lang="en-US" dirty="0"/>
              <a:t> among numeric variables in</a:t>
            </a:r>
          </a:p>
          <a:p>
            <a:pPr marL="0" indent="0">
              <a:buNone/>
            </a:pPr>
            <a:r>
              <a:rPr lang="en-US" dirty="0"/>
              <a:t># data frame </a:t>
            </a:r>
            <a:r>
              <a:rPr lang="en-US" dirty="0" err="1"/>
              <a:t>mtcars</a:t>
            </a:r>
            <a:r>
              <a:rPr lang="en-US" dirty="0"/>
              <a:t>. </a:t>
            </a:r>
            <a:endParaRPr lang="en-US" dirty="0" smtClean="0"/>
          </a:p>
          <a:p>
            <a:pPr marL="0" indent="0">
              <a:buNone/>
            </a:pPr>
            <a:r>
              <a:rPr lang="en-US" dirty="0" smtClean="0"/>
              <a:t># Use </a:t>
            </a:r>
            <a:r>
              <a:rPr lang="en-US" dirty="0" err="1"/>
              <a:t>listwise</a:t>
            </a:r>
            <a:r>
              <a:rPr lang="en-US" dirty="0"/>
              <a:t> deletion of missing data</a:t>
            </a:r>
            <a:r>
              <a:rPr lang="en-US" dirty="0" smtClean="0"/>
              <a:t>.</a:t>
            </a:r>
          </a:p>
          <a:p>
            <a:pPr marL="0" indent="0">
              <a:buNone/>
            </a:pPr>
            <a:endParaRPr lang="en-US" dirty="0"/>
          </a:p>
          <a:p>
            <a:pPr marL="0" indent="0">
              <a:buNone/>
            </a:pPr>
            <a:r>
              <a:rPr lang="en-US" dirty="0" smtClean="0"/>
              <a:t>&gt; </a:t>
            </a:r>
            <a:r>
              <a:rPr lang="en-US" dirty="0" err="1" smtClean="0"/>
              <a:t>cor</a:t>
            </a:r>
            <a:r>
              <a:rPr lang="en-US" dirty="0" smtClean="0"/>
              <a:t>(</a:t>
            </a:r>
            <a:r>
              <a:rPr lang="en-US" dirty="0" err="1" smtClean="0"/>
              <a:t>mtcars</a:t>
            </a:r>
            <a:r>
              <a:rPr lang="en-US" dirty="0"/>
              <a:t>, use="</a:t>
            </a:r>
            <a:r>
              <a:rPr lang="en-US" dirty="0" err="1"/>
              <a:t>complete.obs</a:t>
            </a:r>
            <a:r>
              <a:rPr lang="en-US" dirty="0"/>
              <a:t>", method="</a:t>
            </a:r>
            <a:r>
              <a:rPr lang="en-US" dirty="0" err="1"/>
              <a:t>kendall</a:t>
            </a:r>
            <a:r>
              <a:rPr lang="en-US" dirty="0"/>
              <a:t>")</a:t>
            </a:r>
          </a:p>
          <a:p>
            <a:pPr marL="0" indent="0">
              <a:buNone/>
            </a:pPr>
            <a:r>
              <a:rPr lang="en-US" dirty="0" smtClean="0"/>
              <a:t>&gt; </a:t>
            </a:r>
            <a:r>
              <a:rPr lang="en-US" dirty="0" err="1" smtClean="0"/>
              <a:t>cov</a:t>
            </a:r>
            <a:r>
              <a:rPr lang="en-US" dirty="0" smtClean="0"/>
              <a:t>(</a:t>
            </a:r>
            <a:r>
              <a:rPr lang="en-US" dirty="0" err="1" smtClean="0"/>
              <a:t>mtcars</a:t>
            </a:r>
            <a:r>
              <a:rPr lang="en-US" dirty="0"/>
              <a:t>, use="</a:t>
            </a:r>
            <a:r>
              <a:rPr lang="en-US" dirty="0" err="1"/>
              <a:t>complete.obs</a:t>
            </a:r>
            <a:r>
              <a:rPr lang="en-US" dirty="0" smtClean="0"/>
              <a:t>")</a:t>
            </a:r>
          </a:p>
          <a:p>
            <a:pPr marL="0" indent="0">
              <a:buNone/>
            </a:pPr>
            <a:r>
              <a:rPr lang="en-US" dirty="0"/>
              <a:t>#</a:t>
            </a:r>
            <a:r>
              <a:rPr lang="en-US" dirty="0" smtClean="0"/>
              <a:t>Use </a:t>
            </a:r>
            <a:r>
              <a:rPr lang="en-US" dirty="0" err="1"/>
              <a:t>corrgram</a:t>
            </a:r>
            <a:r>
              <a:rPr lang="en-US" dirty="0"/>
              <a:t>( ) to plot </a:t>
            </a:r>
            <a:r>
              <a:rPr lang="en-US" dirty="0" err="1"/>
              <a:t>correlograms</a:t>
            </a:r>
            <a:r>
              <a:rPr lang="en-US" dirty="0"/>
              <a:t> </a:t>
            </a:r>
            <a:r>
              <a:rPr lang="en-US" dirty="0" smtClean="0"/>
              <a:t> #</a:t>
            </a:r>
            <a:r>
              <a:rPr lang="en-US" dirty="0"/>
              <a:t>Visualizing Correlations</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884596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Chi-square</a:t>
            </a:r>
            <a:endParaRPr lang="en-US" dirty="0"/>
          </a:p>
        </p:txBody>
      </p:sp>
      <p:sp>
        <p:nvSpPr>
          <p:cNvPr id="3" name="Content Placeholder 2"/>
          <p:cNvSpPr>
            <a:spLocks noGrp="1"/>
          </p:cNvSpPr>
          <p:nvPr>
            <p:ph idx="1"/>
          </p:nvPr>
        </p:nvSpPr>
        <p:spPr>
          <a:xfrm>
            <a:off x="838200" y="1463040"/>
            <a:ext cx="11012424" cy="5120640"/>
          </a:xfrm>
        </p:spPr>
        <p:txBody>
          <a:bodyPr>
            <a:normAutofit fontScale="77500" lnSpcReduction="20000"/>
          </a:bodyPr>
          <a:lstStyle/>
          <a:p>
            <a:r>
              <a:rPr lang="en-US" dirty="0"/>
              <a:t>The function used for performing chi-Square test is </a:t>
            </a:r>
            <a:r>
              <a:rPr lang="en-US" dirty="0" err="1"/>
              <a:t>chisq.test</a:t>
            </a:r>
            <a:r>
              <a:rPr lang="en-US" dirty="0" smtClean="0"/>
              <a:t>(). The syntax is </a:t>
            </a:r>
            <a:r>
              <a:rPr lang="en-US" dirty="0" err="1" smtClean="0"/>
              <a:t>Chisq.test</a:t>
            </a:r>
            <a:r>
              <a:rPr lang="en-US" dirty="0" smtClean="0"/>
              <a:t>(data).</a:t>
            </a:r>
          </a:p>
          <a:p>
            <a:pPr marL="0" indent="0" algn="ctr">
              <a:buNone/>
            </a:pPr>
            <a:endParaRPr lang="en-US" dirty="0" smtClean="0"/>
          </a:p>
          <a:p>
            <a:pPr marL="0" indent="0">
              <a:buNone/>
            </a:pPr>
            <a:r>
              <a:rPr lang="en-US" dirty="0" smtClean="0"/>
              <a:t>&gt; </a:t>
            </a:r>
            <a:r>
              <a:rPr lang="en-US" dirty="0" err="1" smtClean="0"/>
              <a:t>install.libary</a:t>
            </a:r>
            <a:r>
              <a:rPr lang="en-US" dirty="0" smtClean="0"/>
              <a:t>(“MASS”) #install package</a:t>
            </a:r>
          </a:p>
          <a:p>
            <a:pPr marL="0" indent="0">
              <a:buNone/>
            </a:pPr>
            <a:r>
              <a:rPr lang="en-US" dirty="0" smtClean="0"/>
              <a:t>&gt; library (“MASS”) #load library</a:t>
            </a:r>
          </a:p>
          <a:p>
            <a:pPr marL="0" indent="0">
              <a:buNone/>
            </a:pPr>
            <a:endParaRPr lang="en-US" dirty="0" smtClean="0"/>
          </a:p>
          <a:p>
            <a:pPr marL="0" indent="0">
              <a:buNone/>
            </a:pPr>
            <a:r>
              <a:rPr lang="en-US" dirty="0"/>
              <a:t># Create a data frame from the main data set.</a:t>
            </a:r>
          </a:p>
          <a:p>
            <a:pPr marL="0" indent="0">
              <a:buNone/>
            </a:pPr>
            <a:r>
              <a:rPr lang="en-US" dirty="0" smtClean="0"/>
              <a:t>&gt; </a:t>
            </a:r>
            <a:r>
              <a:rPr lang="en-US" dirty="0" err="1" smtClean="0"/>
              <a:t>car.data</a:t>
            </a:r>
            <a:r>
              <a:rPr lang="en-US" dirty="0" smtClean="0"/>
              <a:t> </a:t>
            </a:r>
            <a:r>
              <a:rPr lang="en-US" dirty="0"/>
              <a:t>&lt;- </a:t>
            </a:r>
            <a:r>
              <a:rPr lang="en-US" dirty="0" err="1"/>
              <a:t>data.frame</a:t>
            </a:r>
            <a:r>
              <a:rPr lang="en-US" dirty="0"/>
              <a:t>(Cars93$AirBags, Cars93$Type)</a:t>
            </a:r>
          </a:p>
          <a:p>
            <a:pPr marL="0" indent="0">
              <a:buNone/>
            </a:pPr>
            <a:endParaRPr lang="en-US" dirty="0"/>
          </a:p>
          <a:p>
            <a:pPr marL="0" indent="0">
              <a:buNone/>
            </a:pPr>
            <a:r>
              <a:rPr lang="en-US" dirty="0"/>
              <a:t># Create a table with the needed variables.</a:t>
            </a:r>
          </a:p>
          <a:p>
            <a:pPr marL="0" indent="0">
              <a:buNone/>
            </a:pPr>
            <a:r>
              <a:rPr lang="en-US" dirty="0" smtClean="0"/>
              <a:t>&gt; </a:t>
            </a:r>
            <a:r>
              <a:rPr lang="en-US" dirty="0" err="1" smtClean="0"/>
              <a:t>car.data</a:t>
            </a:r>
            <a:r>
              <a:rPr lang="en-US" dirty="0" smtClean="0"/>
              <a:t> </a:t>
            </a:r>
            <a:r>
              <a:rPr lang="en-US" dirty="0"/>
              <a:t>= table(Cars93$AirBags, Cars93$Type) </a:t>
            </a:r>
          </a:p>
          <a:p>
            <a:pPr marL="0" indent="0">
              <a:buNone/>
            </a:pPr>
            <a:r>
              <a:rPr lang="en-US" dirty="0" smtClean="0"/>
              <a:t>&gt; print(</a:t>
            </a:r>
            <a:r>
              <a:rPr lang="en-US" dirty="0" err="1" smtClean="0"/>
              <a:t>car.data</a:t>
            </a:r>
            <a:r>
              <a:rPr lang="en-US" dirty="0"/>
              <a:t>)</a:t>
            </a:r>
          </a:p>
          <a:p>
            <a:pPr marL="0" indent="0">
              <a:buNone/>
            </a:pPr>
            <a:endParaRPr lang="en-US" dirty="0"/>
          </a:p>
          <a:p>
            <a:pPr marL="0" indent="0">
              <a:buNone/>
            </a:pPr>
            <a:r>
              <a:rPr lang="en-US" dirty="0"/>
              <a:t># Perform the Chi-Square test.</a:t>
            </a:r>
          </a:p>
          <a:p>
            <a:pPr marL="0" indent="0">
              <a:buNone/>
            </a:pPr>
            <a:r>
              <a:rPr lang="en-US" dirty="0" smtClean="0"/>
              <a:t>&gt; print(</a:t>
            </a:r>
            <a:r>
              <a:rPr lang="en-US" dirty="0" err="1" smtClean="0"/>
              <a:t>chisq.test</a:t>
            </a:r>
            <a:r>
              <a:rPr lang="en-US" dirty="0" smtClean="0"/>
              <a:t>(</a:t>
            </a:r>
            <a:r>
              <a:rPr lang="en-US" dirty="0" err="1" smtClean="0"/>
              <a:t>car.data</a:t>
            </a:r>
            <a:r>
              <a:rPr lang="en-US" dirty="0"/>
              <a:t>))</a:t>
            </a:r>
          </a:p>
        </p:txBody>
      </p:sp>
    </p:spTree>
    <p:extLst>
      <p:ext uri="{BB962C8B-B14F-4D97-AF65-F5344CB8AC3E}">
        <p14:creationId xmlns:p14="http://schemas.microsoft.com/office/powerpoint/2010/main" val="2748575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Variance (ANOVA)</a:t>
            </a:r>
            <a:r>
              <a:rPr lang="en-US" dirty="0"/>
              <a:t/>
            </a:r>
            <a:br>
              <a:rPr lang="en-US" dirty="0"/>
            </a:br>
            <a:endParaRPr lang="en-US" dirty="0"/>
          </a:p>
        </p:txBody>
      </p:sp>
      <p:sp>
        <p:nvSpPr>
          <p:cNvPr id="3" name="Content Placeholder 2"/>
          <p:cNvSpPr>
            <a:spLocks noGrp="1"/>
          </p:cNvSpPr>
          <p:nvPr>
            <p:ph idx="1"/>
          </p:nvPr>
        </p:nvSpPr>
        <p:spPr>
          <a:xfrm>
            <a:off x="838200" y="1690688"/>
            <a:ext cx="10515600" cy="4783264"/>
          </a:xfrm>
        </p:spPr>
        <p:txBody>
          <a:bodyPr>
            <a:normAutofit fontScale="85000" lnSpcReduction="20000"/>
          </a:bodyPr>
          <a:lstStyle/>
          <a:p>
            <a:pPr marL="0" indent="0">
              <a:buNone/>
            </a:pPr>
            <a:r>
              <a:rPr lang="en-US" dirty="0"/>
              <a:t># One Way </a:t>
            </a:r>
            <a:r>
              <a:rPr lang="en-US" dirty="0" err="1"/>
              <a:t>Anova</a:t>
            </a:r>
            <a:r>
              <a:rPr lang="en-US" dirty="0"/>
              <a:t> (Completely Randomized Design</a:t>
            </a:r>
            <a:r>
              <a:rPr lang="en-US" dirty="0" smtClean="0"/>
              <a:t>)</a:t>
            </a:r>
          </a:p>
          <a:p>
            <a:pPr marL="0" indent="0">
              <a:buNone/>
            </a:pPr>
            <a:r>
              <a:rPr lang="en-US" dirty="0" smtClean="0"/>
              <a:t>&gt;fit </a:t>
            </a:r>
            <a:r>
              <a:rPr lang="en-US" dirty="0"/>
              <a:t>&lt;- </a:t>
            </a:r>
            <a:r>
              <a:rPr lang="en-US" dirty="0" err="1"/>
              <a:t>aov</a:t>
            </a:r>
            <a:r>
              <a:rPr lang="en-US" dirty="0"/>
              <a:t>(y ~ A, data=</a:t>
            </a:r>
            <a:r>
              <a:rPr lang="en-US" dirty="0" err="1"/>
              <a:t>mydataframe</a:t>
            </a:r>
            <a:r>
              <a:rPr lang="en-US" dirty="0" smtClean="0"/>
              <a:t>)</a:t>
            </a:r>
          </a:p>
          <a:p>
            <a:pPr marL="0" indent="0">
              <a:buNone/>
            </a:pPr>
            <a:endParaRPr lang="en-US" dirty="0" smtClean="0"/>
          </a:p>
          <a:p>
            <a:pPr marL="0" indent="0">
              <a:buNone/>
            </a:pPr>
            <a:r>
              <a:rPr lang="en-US" dirty="0"/>
              <a:t># Randomized Block Design (B is the blocking factor)</a:t>
            </a:r>
          </a:p>
          <a:p>
            <a:pPr marL="0" indent="0">
              <a:buNone/>
            </a:pPr>
            <a:r>
              <a:rPr lang="en-US" dirty="0" smtClean="0"/>
              <a:t>&gt;fit </a:t>
            </a:r>
            <a:r>
              <a:rPr lang="en-US" dirty="0"/>
              <a:t>&lt;- </a:t>
            </a:r>
            <a:r>
              <a:rPr lang="en-US" dirty="0" err="1"/>
              <a:t>aov</a:t>
            </a:r>
            <a:r>
              <a:rPr lang="en-US" dirty="0"/>
              <a:t>(y ~ A + B, data=</a:t>
            </a:r>
            <a:r>
              <a:rPr lang="en-US" dirty="0" err="1"/>
              <a:t>mydataframe</a:t>
            </a:r>
            <a:r>
              <a:rPr lang="en-US" dirty="0"/>
              <a:t>)</a:t>
            </a:r>
          </a:p>
          <a:p>
            <a:endParaRPr lang="en-US" dirty="0"/>
          </a:p>
          <a:p>
            <a:pPr marL="0" indent="0">
              <a:buNone/>
            </a:pPr>
            <a:r>
              <a:rPr lang="en-US" dirty="0"/>
              <a:t># Two Way Factorial Design</a:t>
            </a:r>
          </a:p>
          <a:p>
            <a:pPr marL="0" indent="0">
              <a:buNone/>
            </a:pPr>
            <a:r>
              <a:rPr lang="en-US" dirty="0" smtClean="0"/>
              <a:t>&gt;fit </a:t>
            </a:r>
            <a:r>
              <a:rPr lang="en-US" dirty="0"/>
              <a:t>&lt;- </a:t>
            </a:r>
            <a:r>
              <a:rPr lang="en-US" dirty="0" err="1"/>
              <a:t>aov</a:t>
            </a:r>
            <a:r>
              <a:rPr lang="en-US" dirty="0"/>
              <a:t>(y ~ A + B + A:B, data=</a:t>
            </a:r>
            <a:r>
              <a:rPr lang="en-US" dirty="0" err="1"/>
              <a:t>mydataframe</a:t>
            </a:r>
            <a:r>
              <a:rPr lang="en-US" dirty="0"/>
              <a:t>)</a:t>
            </a:r>
          </a:p>
          <a:p>
            <a:pPr marL="0" indent="0">
              <a:buNone/>
            </a:pPr>
            <a:r>
              <a:rPr lang="en-US" dirty="0" smtClean="0"/>
              <a:t>&gt;fit </a:t>
            </a:r>
            <a:r>
              <a:rPr lang="en-US" dirty="0"/>
              <a:t>&lt;- </a:t>
            </a:r>
            <a:r>
              <a:rPr lang="en-US" dirty="0" err="1"/>
              <a:t>aov</a:t>
            </a:r>
            <a:r>
              <a:rPr lang="en-US" dirty="0"/>
              <a:t>(y ~ A*B, data=</a:t>
            </a:r>
            <a:r>
              <a:rPr lang="en-US" dirty="0" err="1"/>
              <a:t>mydataframe</a:t>
            </a:r>
            <a:r>
              <a:rPr lang="en-US" dirty="0"/>
              <a:t>) # same thing</a:t>
            </a:r>
          </a:p>
          <a:p>
            <a:endParaRPr lang="en-US" dirty="0"/>
          </a:p>
          <a:p>
            <a:pPr marL="0" indent="0">
              <a:buNone/>
            </a:pPr>
            <a:r>
              <a:rPr lang="en-US" dirty="0"/>
              <a:t># Analysis of Covariance</a:t>
            </a:r>
          </a:p>
          <a:p>
            <a:pPr marL="0" indent="0">
              <a:buNone/>
            </a:pPr>
            <a:r>
              <a:rPr lang="en-US" dirty="0" smtClean="0"/>
              <a:t>&gt;fit </a:t>
            </a:r>
            <a:r>
              <a:rPr lang="en-US" dirty="0"/>
              <a:t>&lt;- </a:t>
            </a:r>
            <a:r>
              <a:rPr lang="en-US" dirty="0" err="1"/>
              <a:t>aov</a:t>
            </a:r>
            <a:r>
              <a:rPr lang="en-US" dirty="0"/>
              <a:t>(y ~ A + x, data=</a:t>
            </a:r>
            <a:r>
              <a:rPr lang="en-US" dirty="0" err="1"/>
              <a:t>mydataframe</a:t>
            </a:r>
            <a:r>
              <a:rPr lang="en-US" dirty="0"/>
              <a:t>)</a:t>
            </a:r>
          </a:p>
        </p:txBody>
      </p:sp>
    </p:spTree>
    <p:extLst>
      <p:ext uri="{BB962C8B-B14F-4D97-AF65-F5344CB8AC3E}">
        <p14:creationId xmlns:p14="http://schemas.microsoft.com/office/powerpoint/2010/main" val="1816767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8312" y="138112"/>
            <a:ext cx="8715375" cy="6581775"/>
          </a:xfrm>
          <a:prstGeom prst="rect">
            <a:avLst/>
          </a:prstGeom>
        </p:spPr>
      </p:pic>
      <p:sp>
        <p:nvSpPr>
          <p:cNvPr id="3" name="Slide Number Placeholder 2"/>
          <p:cNvSpPr>
            <a:spLocks noGrp="1"/>
          </p:cNvSpPr>
          <p:nvPr>
            <p:ph type="sldNum" sz="quarter" idx="12"/>
          </p:nvPr>
        </p:nvSpPr>
        <p:spPr/>
        <p:txBody>
          <a:bodyPr/>
          <a:lstStyle/>
          <a:p>
            <a:fld id="{41B33E5B-0DFA-4B6D-8165-8883EC125E94}" type="slidenum">
              <a:rPr lang="en-US" smtClean="0"/>
              <a:t>79</a:t>
            </a:fld>
            <a:endParaRPr lang="en-US"/>
          </a:p>
        </p:txBody>
      </p:sp>
    </p:spTree>
    <p:extLst>
      <p:ext uri="{BB962C8B-B14F-4D97-AF65-F5344CB8AC3E}">
        <p14:creationId xmlns:p14="http://schemas.microsoft.com/office/powerpoint/2010/main" val="26890708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48003" y="3436830"/>
            <a:ext cx="3308219" cy="3416320"/>
          </a:xfrm>
          <a:prstGeom prst="rect">
            <a:avLst/>
          </a:prstGeom>
          <a:noFill/>
        </p:spPr>
        <p:txBody>
          <a:bodyPr wrap="square" rtlCol="0">
            <a:spAutoFit/>
          </a:bodyPr>
          <a:lstStyle/>
          <a:p>
            <a:r>
              <a:rPr lang="en-US" dirty="0"/>
              <a:t>4.Bottom-right panel</a:t>
            </a:r>
            <a:r>
              <a:rPr lang="en-US" dirty="0" smtClean="0"/>
              <a:t>:</a:t>
            </a:r>
          </a:p>
          <a:p>
            <a:r>
              <a:rPr lang="en-US" dirty="0" smtClean="0"/>
              <a:t>◦</a:t>
            </a:r>
            <a:r>
              <a:rPr lang="en-US" dirty="0"/>
              <a:t>Files tab: show files in your working directory</a:t>
            </a:r>
            <a:br>
              <a:rPr lang="en-US" dirty="0"/>
            </a:br>
            <a:r>
              <a:rPr lang="en-US" dirty="0"/>
              <a:t>◦Plots tab: show the history of plots you created. From this tab, you can export a plot to a PDF or an image files</a:t>
            </a:r>
            <a:br>
              <a:rPr lang="en-US" dirty="0"/>
            </a:br>
            <a:r>
              <a:rPr lang="en-US" dirty="0"/>
              <a:t>◦Packages tab: show external R packages available on your system. If checked, the package is loaded in R.</a:t>
            </a:r>
            <a:br>
              <a:rPr lang="en-US" dirty="0"/>
            </a:br>
            <a:endParaRPr lang="en-US" dirty="0"/>
          </a:p>
        </p:txBody>
      </p:sp>
      <p:pic>
        <p:nvPicPr>
          <p:cNvPr id="6" name="Content Placeholder 3"/>
          <p:cNvPicPr>
            <a:picLocks noChangeAspect="1"/>
          </p:cNvPicPr>
          <p:nvPr/>
        </p:nvPicPr>
        <p:blipFill>
          <a:blip r:embed="rId2"/>
          <a:stretch>
            <a:fillRect/>
          </a:stretch>
        </p:blipFill>
        <p:spPr>
          <a:xfrm>
            <a:off x="2708729" y="1129258"/>
            <a:ext cx="5951096" cy="4939409"/>
          </a:xfrm>
          <a:prstGeom prst="rect">
            <a:avLst/>
          </a:prstGeom>
        </p:spPr>
      </p:pic>
      <p:sp>
        <p:nvSpPr>
          <p:cNvPr id="7" name="TextBox 6"/>
          <p:cNvSpPr txBox="1"/>
          <p:nvPr/>
        </p:nvSpPr>
        <p:spPr>
          <a:xfrm>
            <a:off x="107576" y="1365080"/>
            <a:ext cx="2601153" cy="3170099"/>
          </a:xfrm>
          <a:prstGeom prst="rect">
            <a:avLst/>
          </a:prstGeom>
          <a:noFill/>
        </p:spPr>
        <p:txBody>
          <a:bodyPr wrap="square" rtlCol="0">
            <a:spAutoFit/>
          </a:bodyPr>
          <a:lstStyle/>
          <a:p>
            <a:r>
              <a:rPr lang="en-US" sz="2000" dirty="0"/>
              <a:t>1.Top-left panel: </a:t>
            </a:r>
            <a:endParaRPr lang="en-US" sz="2000" dirty="0" smtClean="0"/>
          </a:p>
          <a:p>
            <a:r>
              <a:rPr lang="en-US" sz="2000" dirty="0" smtClean="0"/>
              <a:t>◦Code </a:t>
            </a:r>
            <a:r>
              <a:rPr lang="en-US" sz="2000" dirty="0"/>
              <a:t>editor allowing you to create and open a file containing R script. </a:t>
            </a:r>
            <a:endParaRPr lang="en-US" sz="2000" dirty="0" smtClean="0"/>
          </a:p>
          <a:p>
            <a:r>
              <a:rPr lang="en-US" sz="2000" dirty="0" smtClean="0"/>
              <a:t>◦The </a:t>
            </a:r>
            <a:r>
              <a:rPr lang="en-US" sz="2000" dirty="0"/>
              <a:t>R script is where you keep a record of your work. R script can be created as follow: File –&gt; New –&gt; R Script</a:t>
            </a:r>
          </a:p>
        </p:txBody>
      </p:sp>
      <p:sp>
        <p:nvSpPr>
          <p:cNvPr id="8" name="TextBox 7"/>
          <p:cNvSpPr txBox="1"/>
          <p:nvPr/>
        </p:nvSpPr>
        <p:spPr>
          <a:xfrm>
            <a:off x="215153" y="4845458"/>
            <a:ext cx="2305398" cy="1015663"/>
          </a:xfrm>
          <a:prstGeom prst="rect">
            <a:avLst/>
          </a:prstGeom>
          <a:noFill/>
        </p:spPr>
        <p:txBody>
          <a:bodyPr wrap="square" rtlCol="0">
            <a:spAutoFit/>
          </a:bodyPr>
          <a:lstStyle/>
          <a:p>
            <a:r>
              <a:rPr lang="en-US" sz="2000" dirty="0"/>
              <a:t>2.Bottom-left panel: </a:t>
            </a:r>
            <a:endParaRPr lang="en-US" sz="2000" dirty="0" smtClean="0"/>
          </a:p>
          <a:p>
            <a:r>
              <a:rPr lang="en-US" sz="2000" dirty="0" smtClean="0"/>
              <a:t>◦R </a:t>
            </a:r>
            <a:r>
              <a:rPr lang="en-US" sz="2000" dirty="0"/>
              <a:t>console for typing R commands</a:t>
            </a:r>
          </a:p>
        </p:txBody>
      </p:sp>
      <p:sp>
        <p:nvSpPr>
          <p:cNvPr id="9" name="TextBox 8"/>
          <p:cNvSpPr txBox="1"/>
          <p:nvPr/>
        </p:nvSpPr>
        <p:spPr>
          <a:xfrm>
            <a:off x="8848003" y="987552"/>
            <a:ext cx="3130637" cy="2246769"/>
          </a:xfrm>
          <a:prstGeom prst="rect">
            <a:avLst/>
          </a:prstGeom>
          <a:noFill/>
        </p:spPr>
        <p:txBody>
          <a:bodyPr wrap="square" rtlCol="0">
            <a:spAutoFit/>
          </a:bodyPr>
          <a:lstStyle/>
          <a:p>
            <a:r>
              <a:rPr lang="en-US" sz="2000" dirty="0"/>
              <a:t>3.Top-right panel: ◦Workspace tab: shows the list of R objects you created during your R session</a:t>
            </a:r>
            <a:br>
              <a:rPr lang="en-US" sz="2000" dirty="0"/>
            </a:br>
            <a:r>
              <a:rPr lang="en-US" sz="2000" dirty="0"/>
              <a:t>◦History tab: shows the history of all previous commands</a:t>
            </a:r>
          </a:p>
        </p:txBody>
      </p:sp>
      <p:sp>
        <p:nvSpPr>
          <p:cNvPr id="10" name="Rectangle 9"/>
          <p:cNvSpPr/>
          <p:nvPr/>
        </p:nvSpPr>
        <p:spPr>
          <a:xfrm>
            <a:off x="215152" y="133974"/>
            <a:ext cx="11196559" cy="1231106"/>
          </a:xfrm>
          <a:prstGeom prst="rect">
            <a:avLst/>
          </a:prstGeom>
        </p:spPr>
        <p:txBody>
          <a:bodyPr wrap="square">
            <a:spAutoFit/>
          </a:bodyPr>
          <a:lstStyle/>
          <a:p>
            <a:r>
              <a:rPr lang="en-US" sz="2400" dirty="0" err="1">
                <a:latin typeface="Calibri" panose="020F0502020204030204" pitchFamily="34" charset="0"/>
              </a:rPr>
              <a:t>RStudio</a:t>
            </a:r>
            <a:r>
              <a:rPr lang="en-US" sz="2400" dirty="0">
                <a:latin typeface="Calibri" panose="020F0502020204030204" pitchFamily="34" charset="0"/>
              </a:rPr>
              <a:t> is a four pane work-space for 1) creating file containing R script, 2) typing R commands, 3) viewing command histories, 4) viewing plots and more.</a:t>
            </a:r>
            <a:r>
              <a:rPr lang="en-US" dirty="0">
                <a:latin typeface="Calibri" panose="020F0502020204030204" pitchFamily="34" charset="0"/>
              </a:rPr>
              <a:t/>
            </a:r>
            <a:br>
              <a:rPr lang="en-US" dirty="0">
                <a:latin typeface="Calibri" panose="020F0502020204030204" pitchFamily="34" charset="0"/>
              </a:rPr>
            </a:br>
            <a:r>
              <a:rPr lang="en-US" sz="800" dirty="0" smtClean="0"/>
              <a:t/>
            </a:r>
            <a:br>
              <a:rPr lang="en-US" sz="800" dirty="0" smtClean="0"/>
            </a:br>
            <a:endParaRPr lang="en-US" dirty="0"/>
          </a:p>
        </p:txBody>
      </p:sp>
    </p:spTree>
    <p:extLst>
      <p:ext uri="{BB962C8B-B14F-4D97-AF65-F5344CB8AC3E}">
        <p14:creationId xmlns:p14="http://schemas.microsoft.com/office/powerpoint/2010/main" val="41514671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Significance</a:t>
            </a:r>
            <a:endParaRPr lang="en-US" dirty="0"/>
          </a:p>
        </p:txBody>
      </p:sp>
      <p:sp>
        <p:nvSpPr>
          <p:cNvPr id="3" name="Content Placeholder 2"/>
          <p:cNvSpPr>
            <a:spLocks noGrp="1"/>
          </p:cNvSpPr>
          <p:nvPr>
            <p:ph idx="1"/>
          </p:nvPr>
        </p:nvSpPr>
        <p:spPr>
          <a:xfrm>
            <a:off x="838200" y="1434984"/>
            <a:ext cx="10515600" cy="4351338"/>
          </a:xfrm>
        </p:spPr>
        <p:txBody>
          <a:bodyPr/>
          <a:lstStyle/>
          <a:p>
            <a:pPr>
              <a:spcBef>
                <a:spcPts val="0"/>
              </a:spcBef>
            </a:pPr>
            <a:r>
              <a:rPr lang="en-US" sz="2400" dirty="0">
                <a:solidFill>
                  <a:srgbClr val="000000"/>
                </a:solidFill>
              </a:rPr>
              <a:t>If the test statistic produced by the statistical test (using a mathematical formula)  falls within a specified </a:t>
            </a:r>
            <a:r>
              <a:rPr lang="en-US" sz="2400" i="1" dirty="0">
                <a:solidFill>
                  <a:schemeClr val="accent3">
                    <a:lumMod val="50000"/>
                  </a:schemeClr>
                </a:solidFill>
              </a:rPr>
              <a:t>rejection region </a:t>
            </a:r>
            <a:r>
              <a:rPr lang="en-US" sz="2400" dirty="0">
                <a:solidFill>
                  <a:srgbClr val="000000"/>
                </a:solidFill>
              </a:rPr>
              <a:t>on the normal distribution, then we can conclude that the relationship between the independent and dependent variables </a:t>
            </a:r>
            <a:r>
              <a:rPr lang="en-US" sz="2400" i="1" dirty="0">
                <a:solidFill>
                  <a:srgbClr val="000000"/>
                </a:solidFill>
              </a:rPr>
              <a:t>is unlikely to be due to chance. </a:t>
            </a:r>
            <a:r>
              <a:rPr lang="en-US" sz="2400" dirty="0">
                <a:solidFill>
                  <a:srgbClr val="000000"/>
                </a:solidFill>
              </a:rPr>
              <a:t>(rejection = rejection of the NULL hypothesis</a:t>
            </a:r>
            <a:r>
              <a:rPr lang="en-US" sz="2400" dirty="0" smtClean="0">
                <a:solidFill>
                  <a:srgbClr val="000000"/>
                </a:solidFill>
              </a:rPr>
              <a:t>)</a:t>
            </a:r>
          </a:p>
          <a:p>
            <a:pPr>
              <a:spcBef>
                <a:spcPts val="0"/>
              </a:spcBef>
            </a:pPr>
            <a:endParaRPr lang="en-US" sz="2400" dirty="0">
              <a:solidFill>
                <a:srgbClr val="000000"/>
              </a:solidFill>
            </a:endParaRPr>
          </a:p>
          <a:p>
            <a:pPr>
              <a:spcBef>
                <a:spcPts val="0"/>
              </a:spcBef>
            </a:pPr>
            <a:r>
              <a:rPr lang="en-US" sz="2400" dirty="0">
                <a:solidFill>
                  <a:srgbClr val="000000"/>
                </a:solidFill>
              </a:rPr>
              <a:t>The rejection region is determined by the researcher prior to conducting the statistical test and is called the </a:t>
            </a:r>
            <a:r>
              <a:rPr lang="en-US" sz="2400" i="1" dirty="0">
                <a:solidFill>
                  <a:srgbClr val="60299E"/>
                </a:solidFill>
              </a:rPr>
              <a:t>alpha level</a:t>
            </a:r>
            <a:r>
              <a:rPr lang="en-US" sz="2400" dirty="0">
                <a:solidFill>
                  <a:srgbClr val="000000"/>
                </a:solidFill>
              </a:rPr>
              <a:t>.</a:t>
            </a:r>
          </a:p>
          <a:p>
            <a:endParaRPr lang="en-US" dirty="0"/>
          </a:p>
        </p:txBody>
      </p:sp>
      <p:pic>
        <p:nvPicPr>
          <p:cNvPr id="4" name="Picture 3"/>
          <p:cNvPicPr>
            <a:picLocks noChangeAspect="1"/>
          </p:cNvPicPr>
          <p:nvPr/>
        </p:nvPicPr>
        <p:blipFill>
          <a:blip r:embed="rId2"/>
          <a:stretch>
            <a:fillRect/>
          </a:stretch>
        </p:blipFill>
        <p:spPr>
          <a:xfrm>
            <a:off x="4399004" y="4334256"/>
            <a:ext cx="6133401" cy="2298903"/>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80</a:t>
            </a:fld>
            <a:endParaRPr lang="en-US"/>
          </a:p>
        </p:txBody>
      </p:sp>
    </p:spTree>
    <p:extLst>
      <p:ext uri="{BB962C8B-B14F-4D97-AF65-F5344CB8AC3E}">
        <p14:creationId xmlns:p14="http://schemas.microsoft.com/office/powerpoint/2010/main" val="31470831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chemeClr val="tx1"/>
                </a:solidFill>
              </a:rPr>
              <a:t>p  </a:t>
            </a:r>
            <a:r>
              <a:rPr lang="en-US" b="1" dirty="0" smtClean="0">
                <a:solidFill>
                  <a:schemeClr val="tx1"/>
                </a:solidFill>
              </a:rPr>
              <a:t>Values</a:t>
            </a:r>
            <a:endParaRPr lang="en-US" dirty="0"/>
          </a:p>
        </p:txBody>
      </p:sp>
      <p:sp>
        <p:nvSpPr>
          <p:cNvPr id="3" name="Content Placeholder 2"/>
          <p:cNvSpPr>
            <a:spLocks noGrp="1"/>
          </p:cNvSpPr>
          <p:nvPr>
            <p:ph idx="1"/>
          </p:nvPr>
        </p:nvSpPr>
        <p:spPr/>
        <p:txBody>
          <a:bodyPr/>
          <a:lstStyle/>
          <a:p>
            <a:r>
              <a:rPr lang="en-US" dirty="0" smtClean="0"/>
              <a:t>Each test statistic has a </a:t>
            </a:r>
            <a:r>
              <a:rPr lang="en-US" i="1" dirty="0" smtClean="0">
                <a:solidFill>
                  <a:srgbClr val="7030A0"/>
                </a:solidFill>
              </a:rPr>
              <a:t>p </a:t>
            </a:r>
            <a:r>
              <a:rPr lang="en-US" dirty="0" smtClean="0">
                <a:solidFill>
                  <a:srgbClr val="7030A0"/>
                </a:solidFill>
              </a:rPr>
              <a:t>value (a probability value)</a:t>
            </a:r>
            <a:r>
              <a:rPr lang="en-US" dirty="0" smtClean="0"/>
              <a:t> associated with it. </a:t>
            </a:r>
            <a:endParaRPr lang="en-US" sz="1400" dirty="0" smtClean="0"/>
          </a:p>
          <a:p>
            <a:r>
              <a:rPr lang="en-US" dirty="0" smtClean="0"/>
              <a:t>When you plot a test statistic on the normal distribution, the location of the test statistic on the normal distribution is associated with </a:t>
            </a:r>
            <a:r>
              <a:rPr lang="en-US" dirty="0" smtClean="0">
                <a:solidFill>
                  <a:srgbClr val="660066"/>
                </a:solidFill>
              </a:rPr>
              <a:t>a </a:t>
            </a:r>
            <a:r>
              <a:rPr lang="en-US" i="1" dirty="0" smtClean="0">
                <a:solidFill>
                  <a:schemeClr val="accent3">
                    <a:lumMod val="50000"/>
                  </a:schemeClr>
                </a:solidFill>
              </a:rPr>
              <a:t>p value</a:t>
            </a:r>
            <a:r>
              <a:rPr lang="en-US" dirty="0" smtClean="0"/>
              <a:t>, or a probability.</a:t>
            </a:r>
            <a:endParaRPr lang="en-US" sz="1400" dirty="0" smtClean="0"/>
          </a:p>
          <a:p>
            <a:r>
              <a:rPr lang="en-US" dirty="0" smtClean="0"/>
              <a:t>If the </a:t>
            </a:r>
            <a:r>
              <a:rPr lang="en-US" i="1" dirty="0" smtClean="0">
                <a:solidFill>
                  <a:srgbClr val="60299E"/>
                </a:solidFill>
              </a:rPr>
              <a:t>p value</a:t>
            </a:r>
            <a:r>
              <a:rPr lang="en-US" dirty="0" smtClean="0">
                <a:solidFill>
                  <a:srgbClr val="60299E"/>
                </a:solidFill>
              </a:rPr>
              <a:t> </a:t>
            </a:r>
            <a:r>
              <a:rPr lang="en-US" dirty="0" smtClean="0"/>
              <a:t>produced by the test statistic is within the </a:t>
            </a:r>
            <a:r>
              <a:rPr lang="en-US" i="1" dirty="0" smtClean="0">
                <a:solidFill>
                  <a:srgbClr val="60299E"/>
                </a:solidFill>
              </a:rPr>
              <a:t>rejection region </a:t>
            </a:r>
            <a:r>
              <a:rPr lang="en-US" dirty="0" smtClean="0"/>
              <a:t>on the normal distribution, then you reject the null hypothesis and conclude that there is a relationship between the independent and the dependent variables.  This shows </a:t>
            </a:r>
            <a:r>
              <a:rPr lang="en-US" i="1" dirty="0" smtClean="0">
                <a:solidFill>
                  <a:srgbClr val="60299E"/>
                </a:solidFill>
              </a:rPr>
              <a:t>statistical significance</a:t>
            </a:r>
            <a:r>
              <a:rPr lang="en-US" dirty="0" smtClean="0"/>
              <a:t>. </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81</a:t>
            </a:fld>
            <a:endParaRPr lang="en-US"/>
          </a:p>
        </p:txBody>
      </p:sp>
    </p:spTree>
    <p:extLst>
      <p:ext uri="{BB962C8B-B14F-4D97-AF65-F5344CB8AC3E}">
        <p14:creationId xmlns:p14="http://schemas.microsoft.com/office/powerpoint/2010/main" val="19156794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Correlation</a:t>
            </a:r>
            <a:endParaRPr lang="en-US" dirty="0"/>
          </a:p>
        </p:txBody>
      </p:sp>
      <p:sp>
        <p:nvSpPr>
          <p:cNvPr id="3" name="Content Placeholder 2"/>
          <p:cNvSpPr>
            <a:spLocks noGrp="1"/>
          </p:cNvSpPr>
          <p:nvPr>
            <p:ph idx="1"/>
          </p:nvPr>
        </p:nvSpPr>
        <p:spPr>
          <a:xfrm>
            <a:off x="838200" y="1517904"/>
            <a:ext cx="10515600" cy="4659059"/>
          </a:xfrm>
        </p:spPr>
        <p:txBody>
          <a:bodyPr/>
          <a:lstStyle/>
          <a:p>
            <a:r>
              <a:rPr lang="en-US" dirty="0" smtClean="0"/>
              <a:t>Partial Correlation measures relationship between two variables (X,Y) while eliminating influence of a third variable (Z). </a:t>
            </a:r>
          </a:p>
          <a:p>
            <a:r>
              <a:rPr lang="en-US" dirty="0" smtClean="0"/>
              <a:t>Called “correlation” but it is actually regression. It requires estimation of variances.</a:t>
            </a:r>
            <a:endParaRPr lang="en-US" dirty="0"/>
          </a:p>
        </p:txBody>
      </p:sp>
      <p:pic>
        <p:nvPicPr>
          <p:cNvPr id="4" name="Picture 3"/>
          <p:cNvPicPr>
            <a:picLocks noChangeAspect="1"/>
          </p:cNvPicPr>
          <p:nvPr/>
        </p:nvPicPr>
        <p:blipFill>
          <a:blip r:embed="rId3"/>
          <a:stretch>
            <a:fillRect/>
          </a:stretch>
        </p:blipFill>
        <p:spPr>
          <a:xfrm>
            <a:off x="7367016" y="3042377"/>
            <a:ext cx="4302859" cy="3632742"/>
          </a:xfrm>
          <a:prstGeom prst="rect">
            <a:avLst/>
          </a:prstGeom>
        </p:spPr>
      </p:pic>
      <p:pic>
        <p:nvPicPr>
          <p:cNvPr id="5" name="Picture 4"/>
          <p:cNvPicPr>
            <a:picLocks noChangeAspect="1"/>
          </p:cNvPicPr>
          <p:nvPr/>
        </p:nvPicPr>
        <p:blipFill>
          <a:blip r:embed="rId4"/>
          <a:stretch>
            <a:fillRect/>
          </a:stretch>
        </p:blipFill>
        <p:spPr>
          <a:xfrm>
            <a:off x="2989404" y="3499377"/>
            <a:ext cx="4061537" cy="1470240"/>
          </a:xfrm>
          <a:prstGeom prst="rect">
            <a:avLst/>
          </a:prstGeom>
          <a:ln w="25400">
            <a:solidFill>
              <a:schemeClr val="tx1"/>
            </a:solidFill>
          </a:ln>
        </p:spPr>
      </p:pic>
      <p:sp>
        <p:nvSpPr>
          <p:cNvPr id="6" name="Rectangle 5"/>
          <p:cNvSpPr/>
          <p:nvPr/>
        </p:nvSpPr>
        <p:spPr>
          <a:xfrm>
            <a:off x="1271016" y="5293761"/>
            <a:ext cx="6096000" cy="1200329"/>
          </a:xfrm>
          <a:prstGeom prst="rect">
            <a:avLst/>
          </a:prstGeom>
          <a:ln w="25400">
            <a:solidFill>
              <a:schemeClr val="tx1"/>
            </a:solidFill>
          </a:ln>
        </p:spPr>
        <p:txBody>
          <a:bodyPr>
            <a:spAutoFit/>
          </a:bodyPr>
          <a:lstStyle/>
          <a:p>
            <a:r>
              <a:rPr lang="en-US" sz="2400" dirty="0" smtClean="0"/>
              <a:t># Partial correlation</a:t>
            </a:r>
          </a:p>
          <a:p>
            <a:r>
              <a:rPr lang="en-US" sz="2400" i="1" dirty="0"/>
              <a:t>library(</a:t>
            </a:r>
            <a:r>
              <a:rPr lang="en-US" sz="2400" i="1" dirty="0" err="1"/>
              <a:t>ppcor</a:t>
            </a:r>
            <a:r>
              <a:rPr lang="en-US" sz="2400" i="1" dirty="0"/>
              <a:t>)</a:t>
            </a:r>
            <a:r>
              <a:rPr lang="en-US" sz="2400" dirty="0" smtClean="0"/>
              <a:t/>
            </a:r>
            <a:br>
              <a:rPr lang="en-US" sz="2400" dirty="0" smtClean="0"/>
            </a:br>
            <a:r>
              <a:rPr lang="en-US" sz="2400" dirty="0" smtClean="0"/>
              <a:t>with(</a:t>
            </a:r>
            <a:r>
              <a:rPr lang="en-US" sz="2400" dirty="0" err="1" smtClean="0"/>
              <a:t>mydata</a:t>
            </a:r>
            <a:r>
              <a:rPr lang="en-US" sz="2400" dirty="0" smtClean="0"/>
              <a:t>, </a:t>
            </a:r>
            <a:r>
              <a:rPr lang="en-US" sz="2400" dirty="0" err="1" smtClean="0"/>
              <a:t>pcor.test</a:t>
            </a:r>
            <a:r>
              <a:rPr lang="en-US" sz="2400" dirty="0" smtClean="0"/>
              <a:t>(</a:t>
            </a:r>
            <a:r>
              <a:rPr lang="en-US" sz="2400" dirty="0" err="1" smtClean="0"/>
              <a:t>Height,Weight,Age</a:t>
            </a:r>
            <a:r>
              <a:rPr lang="en-US" sz="2400" dirty="0" smtClean="0"/>
              <a:t>))</a:t>
            </a:r>
            <a:endParaRPr lang="en-US" sz="2400" dirty="0"/>
          </a:p>
        </p:txBody>
      </p:sp>
    </p:spTree>
    <p:extLst>
      <p:ext uri="{BB962C8B-B14F-4D97-AF65-F5344CB8AC3E}">
        <p14:creationId xmlns:p14="http://schemas.microsoft.com/office/powerpoint/2010/main" val="5246229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Semi-partial Correlation</a:t>
            </a:r>
            <a:endParaRPr lang="en-US" dirty="0"/>
          </a:p>
        </p:txBody>
      </p:sp>
      <p:sp>
        <p:nvSpPr>
          <p:cNvPr id="3" name="Content Placeholder 2"/>
          <p:cNvSpPr>
            <a:spLocks noGrp="1"/>
          </p:cNvSpPr>
          <p:nvPr>
            <p:ph idx="1"/>
          </p:nvPr>
        </p:nvSpPr>
        <p:spPr/>
        <p:txBody>
          <a:bodyPr/>
          <a:lstStyle/>
          <a:p>
            <a:r>
              <a:rPr lang="en-US" dirty="0" smtClean="0"/>
              <a:t>Semi-partial </a:t>
            </a:r>
            <a:r>
              <a:rPr lang="en-US" dirty="0"/>
              <a:t>correlation measures the strength of linear relationship between variables X1 and X2 holding X3 constant for just X1 or just X2. It is also called part correlation</a:t>
            </a:r>
            <a:r>
              <a:rPr lang="en-US" dirty="0" smtClean="0"/>
              <a:t>. </a:t>
            </a:r>
            <a:endParaRPr lang="en-US" dirty="0"/>
          </a:p>
        </p:txBody>
      </p:sp>
      <p:pic>
        <p:nvPicPr>
          <p:cNvPr id="5" name="Picture 4"/>
          <p:cNvPicPr>
            <a:picLocks noChangeAspect="1"/>
          </p:cNvPicPr>
          <p:nvPr/>
        </p:nvPicPr>
        <p:blipFill>
          <a:blip r:embed="rId3"/>
          <a:stretch>
            <a:fillRect/>
          </a:stretch>
        </p:blipFill>
        <p:spPr>
          <a:xfrm>
            <a:off x="3061799" y="3387470"/>
            <a:ext cx="5724252" cy="1147953"/>
          </a:xfrm>
          <a:prstGeom prst="rect">
            <a:avLst/>
          </a:prstGeom>
          <a:ln w="25400">
            <a:solidFill>
              <a:schemeClr val="tx1"/>
            </a:solidFill>
          </a:ln>
        </p:spPr>
      </p:pic>
      <p:sp>
        <p:nvSpPr>
          <p:cNvPr id="6" name="Rectangle 5"/>
          <p:cNvSpPr/>
          <p:nvPr/>
        </p:nvSpPr>
        <p:spPr>
          <a:xfrm>
            <a:off x="1097017" y="4894527"/>
            <a:ext cx="7102714" cy="1569660"/>
          </a:xfrm>
          <a:prstGeom prst="rect">
            <a:avLst/>
          </a:prstGeom>
          <a:ln w="25400">
            <a:solidFill>
              <a:schemeClr val="tx1"/>
            </a:solidFill>
          </a:ln>
        </p:spPr>
        <p:txBody>
          <a:bodyPr wrap="none">
            <a:spAutoFit/>
          </a:bodyPr>
          <a:lstStyle/>
          <a:p>
            <a:r>
              <a:rPr lang="en-US" sz="2400" dirty="0" smtClean="0"/>
              <a:t>#</a:t>
            </a:r>
            <a:r>
              <a:rPr lang="fr-FR" sz="2400" dirty="0" err="1" smtClean="0"/>
              <a:t>Semipartial</a:t>
            </a:r>
            <a:r>
              <a:rPr lang="fr-FR" sz="2400" dirty="0" smtClean="0"/>
              <a:t> </a:t>
            </a:r>
            <a:r>
              <a:rPr lang="fr-FR" sz="2400" dirty="0" err="1"/>
              <a:t>Correlation</a:t>
            </a:r>
            <a:r>
              <a:rPr lang="fr-FR" sz="2400" dirty="0"/>
              <a:t> </a:t>
            </a:r>
            <a:r>
              <a:rPr lang="fr-FR" sz="2400" dirty="0" smtClean="0"/>
              <a:t>Coefficient</a:t>
            </a:r>
          </a:p>
          <a:p>
            <a:endParaRPr lang="fr-FR" sz="2400" dirty="0"/>
          </a:p>
          <a:p>
            <a:r>
              <a:rPr lang="en-US" sz="2400" dirty="0" smtClean="0"/>
              <a:t>with(</a:t>
            </a:r>
            <a:r>
              <a:rPr lang="en-US" sz="2400" dirty="0" err="1" smtClean="0"/>
              <a:t>mydata</a:t>
            </a:r>
            <a:r>
              <a:rPr lang="en-US" sz="2400" dirty="0" smtClean="0"/>
              <a:t>, </a:t>
            </a:r>
            <a:r>
              <a:rPr lang="en-US" sz="2400" dirty="0" err="1" smtClean="0"/>
              <a:t>spcor.test</a:t>
            </a:r>
            <a:r>
              <a:rPr lang="en-US" sz="2400" dirty="0" smtClean="0"/>
              <a:t>(</a:t>
            </a:r>
            <a:r>
              <a:rPr lang="en-US" sz="2400" dirty="0" err="1" smtClean="0"/>
              <a:t>Height,Weight,Age</a:t>
            </a:r>
            <a:r>
              <a:rPr lang="en-US" sz="2400" dirty="0" smtClean="0"/>
              <a:t>))</a:t>
            </a:r>
          </a:p>
          <a:p>
            <a:r>
              <a:rPr lang="en-US" sz="2400" dirty="0" smtClean="0"/>
              <a:t>#</a:t>
            </a:r>
            <a:r>
              <a:rPr lang="en-US" sz="2400" dirty="0"/>
              <a:t>Semi partial correlation - Age constant for Weight only</a:t>
            </a:r>
          </a:p>
        </p:txBody>
      </p:sp>
    </p:spTree>
    <p:extLst>
      <p:ext uri="{BB962C8B-B14F-4D97-AF65-F5344CB8AC3E}">
        <p14:creationId xmlns:p14="http://schemas.microsoft.com/office/powerpoint/2010/main" val="2455845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for Normality</a:t>
            </a:r>
            <a:endParaRPr lang="en-US" dirty="0"/>
          </a:p>
        </p:txBody>
      </p:sp>
      <p:sp>
        <p:nvSpPr>
          <p:cNvPr id="3" name="Content Placeholder 2"/>
          <p:cNvSpPr>
            <a:spLocks noGrp="1"/>
          </p:cNvSpPr>
          <p:nvPr>
            <p:ph idx="1"/>
          </p:nvPr>
        </p:nvSpPr>
        <p:spPr>
          <a:xfrm>
            <a:off x="237744" y="1690688"/>
            <a:ext cx="11716512" cy="4351338"/>
          </a:xfrm>
        </p:spPr>
        <p:txBody>
          <a:bodyPr>
            <a:normAutofit fontScale="92500"/>
          </a:bodyPr>
          <a:lstStyle/>
          <a:p>
            <a:pPr fontAlgn="base"/>
            <a:r>
              <a:rPr lang="en-US" dirty="0" smtClean="0"/>
              <a:t>Plotting </a:t>
            </a:r>
            <a:r>
              <a:rPr lang="en-US" dirty="0"/>
              <a:t>returns in </a:t>
            </a:r>
            <a:r>
              <a:rPr lang="en-US" dirty="0" smtClean="0"/>
              <a:t>R		plot(</a:t>
            </a:r>
            <a:r>
              <a:rPr lang="en-US" dirty="0" err="1" smtClean="0"/>
              <a:t>x$s</a:t>
            </a:r>
            <a:r>
              <a:rPr lang="en-US" dirty="0" smtClean="0"/>
              <a:t>) or </a:t>
            </a:r>
            <a:r>
              <a:rPr lang="en-US" dirty="0" err="1" smtClean="0"/>
              <a:t>ggplot</a:t>
            </a:r>
            <a:endParaRPr lang="en-US" dirty="0"/>
          </a:p>
          <a:p>
            <a:pPr fontAlgn="base"/>
            <a:r>
              <a:rPr lang="en-US" dirty="0"/>
              <a:t>Kolmogorov-Smirnov test in </a:t>
            </a:r>
            <a:r>
              <a:rPr lang="en-US" dirty="0" smtClean="0"/>
              <a:t>R 	</a:t>
            </a:r>
            <a:r>
              <a:rPr lang="en-US" dirty="0" err="1" smtClean="0"/>
              <a:t>ks.test</a:t>
            </a:r>
            <a:r>
              <a:rPr lang="en-US" dirty="0" smtClean="0"/>
              <a:t>(</a:t>
            </a:r>
            <a:r>
              <a:rPr lang="en-US" dirty="0" err="1" smtClean="0"/>
              <a:t>x$s</a:t>
            </a:r>
            <a:r>
              <a:rPr lang="en-US" dirty="0" smtClean="0"/>
              <a:t>, "</a:t>
            </a:r>
            <a:r>
              <a:rPr lang="en-US" dirty="0" err="1" smtClean="0"/>
              <a:t>pnorm</a:t>
            </a:r>
            <a:r>
              <a:rPr lang="en-US" dirty="0" smtClean="0"/>
              <a:t>", mean=mean(</a:t>
            </a:r>
            <a:r>
              <a:rPr lang="en-US" dirty="0" err="1" smtClean="0"/>
              <a:t>x$r</a:t>
            </a:r>
            <a:r>
              <a:rPr lang="en-US" dirty="0" smtClean="0"/>
              <a:t>), </a:t>
            </a:r>
            <a:r>
              <a:rPr lang="en-US" dirty="0" err="1" smtClean="0"/>
              <a:t>sd</a:t>
            </a:r>
            <a:r>
              <a:rPr lang="en-US" dirty="0" smtClean="0"/>
              <a:t>=</a:t>
            </a:r>
            <a:r>
              <a:rPr lang="en-US" dirty="0" err="1" smtClean="0"/>
              <a:t>sd</a:t>
            </a:r>
            <a:r>
              <a:rPr lang="en-US" dirty="0" smtClean="0"/>
              <a:t>(</a:t>
            </a:r>
            <a:r>
              <a:rPr lang="en-US" dirty="0" err="1" smtClean="0"/>
              <a:t>x$r</a:t>
            </a:r>
            <a:r>
              <a:rPr lang="en-US" dirty="0" smtClean="0"/>
              <a:t>))</a:t>
            </a:r>
          </a:p>
          <a:p>
            <a:pPr fontAlgn="base"/>
            <a:r>
              <a:rPr lang="en-US" dirty="0" smtClean="0"/>
              <a:t>Shapiro-Wilk </a:t>
            </a:r>
            <a:r>
              <a:rPr lang="en-US" dirty="0"/>
              <a:t>test in </a:t>
            </a:r>
            <a:r>
              <a:rPr lang="en-US" dirty="0" smtClean="0"/>
              <a:t>R		</a:t>
            </a:r>
            <a:r>
              <a:rPr lang="en-US" dirty="0" err="1" smtClean="0"/>
              <a:t>shapiro.test</a:t>
            </a:r>
            <a:r>
              <a:rPr lang="en-US" dirty="0" smtClean="0"/>
              <a:t>(</a:t>
            </a:r>
            <a:r>
              <a:rPr lang="en-US" dirty="0" err="1" smtClean="0"/>
              <a:t>x$columnname</a:t>
            </a:r>
            <a:r>
              <a:rPr lang="en-US" dirty="0" smtClean="0"/>
              <a:t>)</a:t>
            </a:r>
            <a:endParaRPr lang="en-US" dirty="0"/>
          </a:p>
          <a:p>
            <a:pPr fontAlgn="base"/>
            <a:r>
              <a:rPr lang="en-US" dirty="0" err="1"/>
              <a:t>Jarque-Bera</a:t>
            </a:r>
            <a:r>
              <a:rPr lang="en-US" dirty="0"/>
              <a:t> test in </a:t>
            </a:r>
            <a:r>
              <a:rPr lang="en-US" dirty="0" smtClean="0"/>
              <a:t>R		</a:t>
            </a:r>
            <a:r>
              <a:rPr lang="en-US" dirty="0" err="1" smtClean="0"/>
              <a:t>install.packages</a:t>
            </a:r>
            <a:r>
              <a:rPr lang="en-US" dirty="0" smtClean="0"/>
              <a:t>("</a:t>
            </a:r>
            <a:r>
              <a:rPr lang="en-US" dirty="0" err="1" smtClean="0"/>
              <a:t>tseries</a:t>
            </a:r>
            <a:r>
              <a:rPr lang="en-US" dirty="0" smtClean="0"/>
              <a:t>")</a:t>
            </a:r>
          </a:p>
          <a:p>
            <a:pPr marL="3657600" lvl="8" indent="0" fontAlgn="base">
              <a:buNone/>
            </a:pPr>
            <a:r>
              <a:rPr lang="en-US" sz="2800" dirty="0" smtClean="0"/>
              <a:t>	</a:t>
            </a:r>
            <a:r>
              <a:rPr lang="en-US" sz="2800" dirty="0" err="1" smtClean="0"/>
              <a:t>ibrary</a:t>
            </a:r>
            <a:r>
              <a:rPr lang="en-US" sz="2800" dirty="0" smtClean="0"/>
              <a:t>(</a:t>
            </a:r>
            <a:r>
              <a:rPr lang="en-US" sz="2800" dirty="0" err="1" smtClean="0"/>
              <a:t>tseries</a:t>
            </a:r>
            <a:r>
              <a:rPr lang="en-US" sz="2800" dirty="0" smtClean="0"/>
              <a:t>)</a:t>
            </a:r>
          </a:p>
          <a:p>
            <a:pPr marL="0" indent="0">
              <a:buNone/>
            </a:pPr>
            <a:r>
              <a:rPr lang="en-US" dirty="0" smtClean="0"/>
              <a:t>					</a:t>
            </a:r>
            <a:r>
              <a:rPr lang="en-US" dirty="0" err="1" smtClean="0"/>
              <a:t>jarque.bera.test</a:t>
            </a:r>
            <a:r>
              <a:rPr lang="en-US" dirty="0" smtClean="0"/>
              <a:t>(</a:t>
            </a:r>
            <a:r>
              <a:rPr lang="en-US" dirty="0" err="1" smtClean="0"/>
              <a:t>x$columnname</a:t>
            </a:r>
            <a:r>
              <a:rPr lang="en-US" dirty="0" smtClean="0"/>
              <a:t>)</a:t>
            </a:r>
          </a:p>
          <a:p>
            <a:pPr marL="0" indent="0">
              <a:buNone/>
            </a:pPr>
            <a:r>
              <a:rPr lang="en-US" dirty="0" smtClean="0"/>
              <a:t>#import the data</a:t>
            </a:r>
          </a:p>
          <a:p>
            <a:pPr marL="0" indent="0">
              <a:buNone/>
            </a:pPr>
            <a:r>
              <a:rPr lang="en-US" dirty="0" smtClean="0"/>
              <a:t>View(</a:t>
            </a:r>
            <a:r>
              <a:rPr lang="en-US" dirty="0" err="1" smtClean="0"/>
              <a:t>rtns</a:t>
            </a:r>
            <a:r>
              <a:rPr lang="en-US" dirty="0" smtClean="0"/>
              <a:t>)</a:t>
            </a:r>
          </a:p>
          <a:p>
            <a:pPr marL="0" indent="0">
              <a:buNone/>
            </a:pPr>
            <a:r>
              <a:rPr lang="en-US" dirty="0" smtClean="0"/>
              <a:t>#data wrangle and select a column from a </a:t>
            </a:r>
            <a:r>
              <a:rPr lang="en-US" dirty="0" err="1" smtClean="0"/>
              <a:t>dataframe</a:t>
            </a:r>
            <a:r>
              <a:rPr lang="en-US" dirty="0" smtClean="0"/>
              <a:t> (use select())</a:t>
            </a:r>
          </a:p>
          <a:p>
            <a:pPr marL="0" indent="0">
              <a:buNone/>
            </a:pPr>
            <a:endParaRPr lang="en-US" dirty="0"/>
          </a:p>
        </p:txBody>
      </p:sp>
    </p:spTree>
    <p:extLst>
      <p:ext uri="{BB962C8B-B14F-4D97-AF65-F5344CB8AC3E}">
        <p14:creationId xmlns:p14="http://schemas.microsoft.com/office/powerpoint/2010/main" val="2342777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cience public heal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7210" y="233372"/>
            <a:ext cx="7283989" cy="645698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9DCDE09-3148-441E-8814-5509F764CBF1}" type="slidenum">
              <a:rPr lang="en-US" smtClean="0"/>
              <a:t>85</a:t>
            </a:fld>
            <a:endParaRPr lang="en-US"/>
          </a:p>
        </p:txBody>
      </p:sp>
    </p:spTree>
    <p:extLst>
      <p:ext uri="{BB962C8B-B14F-4D97-AF65-F5344CB8AC3E}">
        <p14:creationId xmlns:p14="http://schemas.microsoft.com/office/powerpoint/2010/main" val="25078997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0299" y="609600"/>
            <a:ext cx="11867322" cy="4908884"/>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86</a:t>
            </a:fld>
            <a:endParaRPr lang="en-US"/>
          </a:p>
        </p:txBody>
      </p:sp>
    </p:spTree>
    <p:extLst>
      <p:ext uri="{BB962C8B-B14F-4D97-AF65-F5344CB8AC3E}">
        <p14:creationId xmlns:p14="http://schemas.microsoft.com/office/powerpoint/2010/main" val="13104582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221651" y="1825625"/>
            <a:ext cx="5748697" cy="4351338"/>
          </a:xfrm>
          <a:prstGeom prst="rect">
            <a:avLst/>
          </a:prstGeom>
        </p:spPr>
      </p:pic>
    </p:spTree>
    <p:extLst>
      <p:ext uri="{BB962C8B-B14F-4D97-AF65-F5344CB8AC3E}">
        <p14:creationId xmlns:p14="http://schemas.microsoft.com/office/powerpoint/2010/main" val="2566232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Oversampling for a Rare Event</a:t>
            </a:r>
            <a:endParaRPr lang="en-US" dirty="0"/>
          </a:p>
        </p:txBody>
      </p:sp>
      <p:sp>
        <p:nvSpPr>
          <p:cNvPr id="3" name="Content Placeholder 2"/>
          <p:cNvSpPr>
            <a:spLocks noGrp="1"/>
          </p:cNvSpPr>
          <p:nvPr>
            <p:ph idx="1"/>
          </p:nvPr>
        </p:nvSpPr>
        <p:spPr/>
        <p:txBody>
          <a:bodyPr>
            <a:normAutofit fontScale="92500" lnSpcReduction="20000"/>
          </a:bodyPr>
          <a:lstStyle/>
          <a:p>
            <a:r>
              <a:rPr lang="en-US" dirty="0"/>
              <a:t>You take a small proportion from non-event cases and a large proportion (or all the records) from the relatively few event </a:t>
            </a:r>
            <a:r>
              <a:rPr lang="en-US" dirty="0" smtClean="0"/>
              <a:t>cases.</a:t>
            </a:r>
          </a:p>
          <a:p>
            <a:endParaRPr lang="en-US" dirty="0"/>
          </a:p>
          <a:p>
            <a:pPr fontAlgn="base"/>
            <a:r>
              <a:rPr lang="en-US" b="1" dirty="0"/>
              <a:t>Prior Probability : </a:t>
            </a:r>
            <a:r>
              <a:rPr lang="en-US" dirty="0"/>
              <a:t>The prior probability is a probability of events before you have oversampled data.</a:t>
            </a:r>
            <a:r>
              <a:rPr lang="en-US" dirty="0" smtClean="0"/>
              <a:t/>
            </a:r>
            <a:br>
              <a:rPr lang="en-US" dirty="0" smtClean="0"/>
            </a:br>
            <a:r>
              <a:rPr lang="en-US" dirty="0" smtClean="0"/>
              <a:t/>
            </a:r>
            <a:br>
              <a:rPr lang="en-US" dirty="0" smtClean="0"/>
            </a:br>
            <a:r>
              <a:rPr lang="en-US" b="1" dirty="0"/>
              <a:t>Posterior Probability : </a:t>
            </a:r>
            <a:r>
              <a:rPr lang="en-US" dirty="0"/>
              <a:t>The posterior probability is a probability of events after you have oversampled data. It is a conditional distribution because it conditions on the observed data.</a:t>
            </a:r>
            <a:r>
              <a:rPr lang="en-US" dirty="0" smtClean="0"/>
              <a:t/>
            </a:r>
            <a:br>
              <a:rPr lang="en-US" dirty="0" smtClean="0"/>
            </a:br>
            <a:r>
              <a:rPr lang="en-US" dirty="0"/>
              <a:t/>
            </a:r>
            <a:br>
              <a:rPr lang="en-US" dirty="0"/>
            </a:br>
            <a:endParaRPr lang="en-US" dirty="0"/>
          </a:p>
          <a:p>
            <a:r>
              <a:rPr lang="en-US" dirty="0"/>
              <a:t>Posterior probability is normally calculated by updating the prior probability by using Bayes' theorem.</a:t>
            </a:r>
          </a:p>
        </p:txBody>
      </p:sp>
    </p:spTree>
    <p:extLst>
      <p:ext uri="{BB962C8B-B14F-4D97-AF65-F5344CB8AC3E}">
        <p14:creationId xmlns:p14="http://schemas.microsoft.com/office/powerpoint/2010/main" val="51485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Importing your data</a:t>
            </a:r>
            <a:endParaRPr lang="en-US" dirty="0"/>
          </a:p>
        </p:txBody>
      </p:sp>
      <p:sp>
        <p:nvSpPr>
          <p:cNvPr id="3" name="Content Placeholder 2"/>
          <p:cNvSpPr>
            <a:spLocks noGrp="1"/>
          </p:cNvSpPr>
          <p:nvPr>
            <p:ph idx="1"/>
          </p:nvPr>
        </p:nvSpPr>
        <p:spPr>
          <a:xfrm>
            <a:off x="838200" y="1690688"/>
            <a:ext cx="10515600" cy="4819840"/>
          </a:xfrm>
        </p:spPr>
        <p:txBody>
          <a:bodyPr>
            <a:normAutofit fontScale="85000" lnSpcReduction="20000"/>
          </a:bodyPr>
          <a:lstStyle/>
          <a:p>
            <a:pPr marL="0" indent="0">
              <a:buNone/>
            </a:pPr>
            <a:r>
              <a:rPr lang="en-US" sz="3100" dirty="0"/>
              <a:t>R allows for the import of different data formats using specific packages that can make your job easier</a:t>
            </a:r>
            <a:r>
              <a:rPr lang="en-US" sz="3100" dirty="0" smtClean="0"/>
              <a:t>:</a:t>
            </a:r>
          </a:p>
          <a:p>
            <a:pPr marL="0" indent="0">
              <a:buNone/>
            </a:pPr>
            <a:endParaRPr lang="en-US" sz="3100" dirty="0"/>
          </a:p>
          <a:p>
            <a:r>
              <a:rPr lang="en-US" sz="3100" u="sng" dirty="0" err="1" smtClean="0">
                <a:hlinkClick r:id="rId3"/>
              </a:rPr>
              <a:t>readr</a:t>
            </a:r>
            <a:r>
              <a:rPr lang="en-US" sz="3100" dirty="0" smtClean="0"/>
              <a:t>: importing </a:t>
            </a:r>
            <a:r>
              <a:rPr lang="en-US" sz="3100" dirty="0"/>
              <a:t>flat </a:t>
            </a:r>
            <a:r>
              <a:rPr lang="en-US" sz="3100" dirty="0" smtClean="0"/>
              <a:t>files into R</a:t>
            </a:r>
            <a:endParaRPr lang="en-US" sz="3100" dirty="0"/>
          </a:p>
          <a:p>
            <a:r>
              <a:rPr lang="en-US" sz="3100" u="sng" dirty="0" err="1">
                <a:solidFill>
                  <a:srgbClr val="0070C0"/>
                </a:solidFill>
              </a:rPr>
              <a:t>readxl</a:t>
            </a:r>
            <a:r>
              <a:rPr lang="en-US" sz="3100" u="sng" dirty="0" smtClean="0"/>
              <a:t>: </a:t>
            </a:r>
            <a:r>
              <a:rPr lang="en-US" sz="3100" dirty="0" smtClean="0"/>
              <a:t>getting </a:t>
            </a:r>
            <a:r>
              <a:rPr lang="en-US" sz="3100" dirty="0"/>
              <a:t>excel files into R</a:t>
            </a:r>
          </a:p>
          <a:p>
            <a:r>
              <a:rPr lang="en-US" sz="3100" u="sng" dirty="0">
                <a:solidFill>
                  <a:srgbClr val="0070C0"/>
                </a:solidFill>
              </a:rPr>
              <a:t>h</a:t>
            </a:r>
            <a:r>
              <a:rPr lang="en-US" sz="3100" u="sng" dirty="0" smtClean="0">
                <a:solidFill>
                  <a:srgbClr val="0070C0"/>
                </a:solidFill>
              </a:rPr>
              <a:t>aven</a:t>
            </a:r>
            <a:r>
              <a:rPr lang="en-US" sz="3100" u="sng" dirty="0" smtClean="0"/>
              <a:t>: </a:t>
            </a:r>
            <a:r>
              <a:rPr lang="en-US" sz="3100" dirty="0" smtClean="0"/>
              <a:t>import </a:t>
            </a:r>
            <a:r>
              <a:rPr lang="en-US" sz="3100" dirty="0"/>
              <a:t>SAS, STATA and SPSS data files into R.</a:t>
            </a:r>
          </a:p>
          <a:p>
            <a:r>
              <a:rPr lang="en-US" sz="3100" u="sng" dirty="0" err="1" smtClean="0">
                <a:hlinkClick r:id="rId4"/>
              </a:rPr>
              <a:t>RMySQL</a:t>
            </a:r>
            <a:r>
              <a:rPr lang="en-US" sz="3100" dirty="0"/>
              <a:t> and </a:t>
            </a:r>
            <a:r>
              <a:rPr lang="en-US" sz="3100" u="sng" dirty="0" err="1" smtClean="0">
                <a:hlinkClick r:id="rId5"/>
              </a:rPr>
              <a:t>RpostgreSQL</a:t>
            </a:r>
            <a:r>
              <a:rPr lang="en-US" sz="3100" dirty="0" smtClean="0"/>
              <a:t>: Databases, access </a:t>
            </a:r>
            <a:r>
              <a:rPr lang="en-US" sz="3100" dirty="0"/>
              <a:t>and manipulate via DBI</a:t>
            </a:r>
          </a:p>
          <a:p>
            <a:r>
              <a:rPr lang="en-US" sz="3100" u="sng" dirty="0" err="1">
                <a:hlinkClick r:id="rId6"/>
              </a:rPr>
              <a:t>r</a:t>
            </a:r>
            <a:r>
              <a:rPr lang="en-US" sz="3100" u="sng" dirty="0" err="1" smtClean="0">
                <a:hlinkClick r:id="rId6"/>
              </a:rPr>
              <a:t>vest</a:t>
            </a:r>
            <a:r>
              <a:rPr lang="en-US" sz="3100" dirty="0" smtClean="0"/>
              <a:t>: </a:t>
            </a:r>
            <a:r>
              <a:rPr lang="en-US" sz="3100" dirty="0" err="1" smtClean="0"/>
              <a:t>webscraping</a:t>
            </a:r>
            <a:endParaRPr lang="en-US" sz="3100" dirty="0" smtClean="0"/>
          </a:p>
          <a:p>
            <a:endParaRPr lang="en-US" sz="3100" dirty="0"/>
          </a:p>
          <a:p>
            <a:pPr marL="0" indent="0">
              <a:buNone/>
            </a:pPr>
            <a:r>
              <a:rPr lang="en-US" sz="3100" dirty="0" smtClean="0"/>
              <a:t>  Example: </a:t>
            </a:r>
            <a:r>
              <a:rPr lang="en-US" sz="3100" dirty="0" err="1" smtClean="0"/>
              <a:t>mydata</a:t>
            </a:r>
            <a:r>
              <a:rPr lang="en-US" sz="3100" dirty="0" smtClean="0"/>
              <a:t>=read.csv(file=“C:/…..csv”, header=TRUE)</a:t>
            </a:r>
          </a:p>
          <a:p>
            <a:pPr marL="0" indent="0">
              <a:buNone/>
            </a:pPr>
            <a:endParaRPr lang="en-US" sz="3100" dirty="0"/>
          </a:p>
          <a:p>
            <a:pPr marL="0" indent="0">
              <a:buNone/>
            </a:pPr>
            <a:r>
              <a:rPr lang="en-US" sz="3100" dirty="0">
                <a:hlinkClick r:id="rId7"/>
              </a:rPr>
              <a:t>https://www.datacamp.com/community/tutorials/r-data-import-tutorial</a:t>
            </a:r>
            <a:endParaRPr lang="en-US" sz="3100" dirty="0"/>
          </a:p>
          <a:p>
            <a:endParaRPr lang="en-US" dirty="0"/>
          </a:p>
        </p:txBody>
      </p:sp>
      <p:pic>
        <p:nvPicPr>
          <p:cNvPr id="4" name="Picture 3"/>
          <p:cNvPicPr>
            <a:picLocks noChangeAspect="1"/>
          </p:cNvPicPr>
          <p:nvPr/>
        </p:nvPicPr>
        <p:blipFill>
          <a:blip r:embed="rId8"/>
          <a:stretch>
            <a:fillRect/>
          </a:stretch>
        </p:blipFill>
        <p:spPr>
          <a:xfrm>
            <a:off x="5633007" y="226830"/>
            <a:ext cx="1346017" cy="1046065"/>
          </a:xfrm>
          <a:prstGeom prst="rect">
            <a:avLst/>
          </a:prstGeom>
        </p:spPr>
      </p:pic>
    </p:spTree>
    <p:extLst>
      <p:ext uri="{BB962C8B-B14F-4D97-AF65-F5344CB8AC3E}">
        <p14:creationId xmlns:p14="http://schemas.microsoft.com/office/powerpoint/2010/main" val="3046153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6546</Words>
  <Application>Microsoft Office PowerPoint</Application>
  <PresentationFormat>Widescreen</PresentationFormat>
  <Paragraphs>1172</Paragraphs>
  <Slides>88</Slides>
  <Notes>57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88</vt:i4>
      </vt:variant>
    </vt:vector>
  </HeadingPairs>
  <TitlesOfParts>
    <vt:vector size="106" baseType="lpstr">
      <vt:lpstr>-apple-system</vt:lpstr>
      <vt:lpstr>Arial</vt:lpstr>
      <vt:lpstr>Calibri</vt:lpstr>
      <vt:lpstr>Calibri Light</vt:lpstr>
      <vt:lpstr>Courier New</vt:lpstr>
      <vt:lpstr>Gill Sans</vt:lpstr>
      <vt:lpstr>Helvetica Neue</vt:lpstr>
      <vt:lpstr>inherit</vt:lpstr>
      <vt:lpstr>Lucida Console</vt:lpstr>
      <vt:lpstr>Monaco</vt:lpstr>
      <vt:lpstr>Open Sans</vt:lpstr>
      <vt:lpstr>Roboto</vt:lpstr>
      <vt:lpstr>Source Sans Pro</vt:lpstr>
      <vt:lpstr>Source Sans Pro Black</vt:lpstr>
      <vt:lpstr>Source Sans Pro Semibold</vt:lpstr>
      <vt:lpstr>Times New Roman</vt:lpstr>
      <vt:lpstr>Wingdings</vt:lpstr>
      <vt:lpstr>Office Theme</vt:lpstr>
      <vt:lpstr>Setting up your machine </vt:lpstr>
      <vt:lpstr>PowerPoint Presentation</vt:lpstr>
      <vt:lpstr>About BeVera</vt:lpstr>
      <vt:lpstr>BK Ashford, Director of Data Science</vt:lpstr>
      <vt:lpstr>Yvonne Phillips, INSTRUCTOR</vt:lpstr>
      <vt:lpstr>Read article:</vt:lpstr>
      <vt:lpstr>R Programming Language</vt:lpstr>
      <vt:lpstr>PowerPoint Presentation</vt:lpstr>
      <vt:lpstr>Importing your data</vt:lpstr>
      <vt:lpstr>Manipulating your data </vt:lpstr>
      <vt:lpstr>PowerPoint Presentation</vt:lpstr>
      <vt:lpstr>PowerPoint Presentation</vt:lpstr>
      <vt:lpstr>PowerPoint Presentation</vt:lpstr>
      <vt:lpstr>Data Types in R</vt:lpstr>
      <vt:lpstr>Return the First and/or Last Parts of an Object </vt:lpstr>
      <vt:lpstr>PowerPoint Presentation</vt:lpstr>
      <vt:lpstr>PowerPoint Presentation</vt:lpstr>
      <vt:lpstr>R Functions for Computing Descriptive Statistics </vt:lpstr>
      <vt:lpstr>Measure of Central Tendency</vt:lpstr>
      <vt:lpstr>Measures of Dispersion: Measures of variability gives how “spread out” the data are</vt:lpstr>
      <vt:lpstr>Computing an overall summary </vt:lpstr>
      <vt:lpstr>Methods of Standardization / Normalization</vt:lpstr>
      <vt:lpstr># Creating a sample data</vt:lpstr>
      <vt:lpstr>Exercise: Cars</vt:lpstr>
      <vt:lpstr>PowerPoint Presentation</vt:lpstr>
      <vt:lpstr>Random Variables</vt:lpstr>
      <vt:lpstr>Standard probability density function for the binomial distribution: </vt:lpstr>
      <vt:lpstr>Graphical Display of Distributions: pie chart</vt:lpstr>
      <vt:lpstr>Graphical Display of Distributions: boxplot</vt:lpstr>
      <vt:lpstr>Graphical Display of Distributions: histogram</vt:lpstr>
      <vt:lpstr>Graphical Display of Distributions: scatterplot</vt:lpstr>
      <vt:lpstr>Graphical Display of Distributions: Barplot </vt:lpstr>
      <vt:lpstr>Graphical Display of Distributions: ECDF</vt:lpstr>
      <vt:lpstr>Graphical Display of Distributions: Q-Q plots</vt:lpstr>
      <vt:lpstr>Frequency tables: Used to describe categorical variables</vt:lpstr>
      <vt:lpstr>Frequency tables: Used to describe categorical variables</vt:lpstr>
      <vt:lpstr>The area of descriptive statistics is concerned with meaningful and efficient ways of presenting data.   When it comes to inferential statistics, though, our goal is to make some statement about a characteristic of a population based on what we know about a sample drawn from that population. </vt:lpstr>
      <vt:lpstr>Inferential statistics</vt:lpstr>
      <vt:lpstr>PowerPoint Presentation</vt:lpstr>
      <vt:lpstr>Ex. Dimension of Matrix or Data Frame </vt:lpstr>
      <vt:lpstr>The sampling process comprises several stages:</vt:lpstr>
      <vt:lpstr>PowerPoint Presentation</vt:lpstr>
      <vt:lpstr>PowerPoint Presentation</vt:lpstr>
      <vt:lpstr>(Simple) Random Sampling</vt:lpstr>
      <vt:lpstr>Stratified Sampling (Proportional Sample)</vt:lpstr>
      <vt:lpstr>Cluster Sampling</vt:lpstr>
      <vt:lpstr>PowerPoint Presentation</vt:lpstr>
      <vt:lpstr>PowerPoint Presentation</vt:lpstr>
      <vt:lpstr>Non-probability Sampling</vt:lpstr>
      <vt:lpstr>Discussion: Variable Selection</vt:lpstr>
      <vt:lpstr>Sampling Challenges</vt:lpstr>
      <vt:lpstr>Motivation . . .</vt:lpstr>
      <vt:lpstr>It is a 7-step process: </vt:lpstr>
      <vt:lpstr>Example</vt:lpstr>
      <vt:lpstr>PowerPoint Presentation</vt:lpstr>
      <vt:lpstr>Hypothesis Testing</vt:lpstr>
      <vt:lpstr>PowerPoint Presentation</vt:lpstr>
      <vt:lpstr>PowerPoint Presentation</vt:lpstr>
      <vt:lpstr>PowerPoint Presentation</vt:lpstr>
      <vt:lpstr>PowerPoint Presentation</vt:lpstr>
      <vt:lpstr>Conditions for a 1 sample z-test </vt:lpstr>
      <vt:lpstr>Conditions for a 2 sample z-test </vt:lpstr>
      <vt:lpstr>Confusion Matrix</vt:lpstr>
      <vt:lpstr> Precision Recall Curve: popular model performance metrics to evaluate binary classification model  </vt:lpstr>
      <vt:lpstr>Were you right ? ... </vt:lpstr>
      <vt:lpstr>PowerPoint Presentation</vt:lpstr>
      <vt:lpstr> Conclusions are sentence answers which include whether there is enough evidence or not (based on the decision), the level of significance, and whether the original claim is supported or rejected.   Conclusions are based on the original claim, which may be the null or alternative hypotheses. The decisions are always based on the null hypothesis  </vt:lpstr>
      <vt:lpstr>PowerPoint Presentation</vt:lpstr>
      <vt:lpstr>Distinction between NON-DIRECTIONAL and DIRECTIONAL: Research hypotheses </vt:lpstr>
      <vt:lpstr>Bayesian </vt:lpstr>
      <vt:lpstr>PowerPoint Presentation</vt:lpstr>
      <vt:lpstr>t-test statistic</vt:lpstr>
      <vt:lpstr>Student’s t-test: Commands and explanation</vt:lpstr>
      <vt:lpstr>PowerPoint Presentation</vt:lpstr>
      <vt:lpstr>PowerPoint Presentation</vt:lpstr>
      <vt:lpstr>Correlations </vt:lpstr>
      <vt:lpstr>Chi-square</vt:lpstr>
      <vt:lpstr>Analysis of Variance (ANOVA) </vt:lpstr>
      <vt:lpstr>PowerPoint Presentation</vt:lpstr>
      <vt:lpstr>Significance</vt:lpstr>
      <vt:lpstr>p  Values</vt:lpstr>
      <vt:lpstr>Partial Correlation</vt:lpstr>
      <vt:lpstr>Semi-partial Correlation</vt:lpstr>
      <vt:lpstr>Testing for Normality</vt:lpstr>
      <vt:lpstr>PowerPoint Presentation</vt:lpstr>
      <vt:lpstr>PowerPoint Presentation</vt:lpstr>
      <vt:lpstr>PowerPoint Presentation</vt:lpstr>
      <vt:lpstr>Oversampling for a Rare Event</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Phillips, Yvonne (RIS-ATL)</dc:creator>
  <cp:lastModifiedBy>Phillips, Yvonne (RIS-ATL)</cp:lastModifiedBy>
  <cp:revision>115</cp:revision>
  <dcterms:created xsi:type="dcterms:W3CDTF">2020-09-28T16:03:26Z</dcterms:created>
  <dcterms:modified xsi:type="dcterms:W3CDTF">2020-09-30T05:41:00Z</dcterms:modified>
</cp:coreProperties>
</file>